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30" r:id="rId2"/>
  </p:sldMasterIdLst>
  <p:notesMasterIdLst>
    <p:notesMasterId r:id="rId45"/>
  </p:notesMasterIdLst>
  <p:sldIdLst>
    <p:sldId id="256" r:id="rId3"/>
    <p:sldId id="308" r:id="rId4"/>
    <p:sldId id="257" r:id="rId5"/>
    <p:sldId id="258" r:id="rId6"/>
    <p:sldId id="259" r:id="rId7"/>
    <p:sldId id="265" r:id="rId8"/>
    <p:sldId id="313" r:id="rId9"/>
    <p:sldId id="268" r:id="rId10"/>
    <p:sldId id="290" r:id="rId11"/>
    <p:sldId id="282" r:id="rId12"/>
    <p:sldId id="263" r:id="rId13"/>
    <p:sldId id="306" r:id="rId14"/>
    <p:sldId id="314" r:id="rId15"/>
    <p:sldId id="264" r:id="rId16"/>
    <p:sldId id="289" r:id="rId17"/>
    <p:sldId id="291" r:id="rId18"/>
    <p:sldId id="305" r:id="rId19"/>
    <p:sldId id="307" r:id="rId20"/>
    <p:sldId id="311" r:id="rId21"/>
    <p:sldId id="274" r:id="rId22"/>
    <p:sldId id="288" r:id="rId23"/>
    <p:sldId id="292" r:id="rId24"/>
    <p:sldId id="271" r:id="rId25"/>
    <p:sldId id="310" r:id="rId26"/>
    <p:sldId id="317" r:id="rId27"/>
    <p:sldId id="275" r:id="rId28"/>
    <p:sldId id="287" r:id="rId29"/>
    <p:sldId id="293" r:id="rId30"/>
    <p:sldId id="316" r:id="rId31"/>
    <p:sldId id="315" r:id="rId32"/>
    <p:sldId id="276" r:id="rId33"/>
    <p:sldId id="286" r:id="rId34"/>
    <p:sldId id="294" r:id="rId35"/>
    <p:sldId id="296" r:id="rId36"/>
    <p:sldId id="301" r:id="rId37"/>
    <p:sldId id="302" r:id="rId38"/>
    <p:sldId id="303" r:id="rId39"/>
    <p:sldId id="304" r:id="rId40"/>
    <p:sldId id="297" r:id="rId41"/>
    <p:sldId id="298" r:id="rId42"/>
    <p:sldId id="299" r:id="rId43"/>
    <p:sldId id="300" r:id="rId4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A25EA-88D0-4404-488B-722D56348F2B}" v="740" dt="2023-01-24T12:39:14.026"/>
    <p1510:client id="{0A87725F-E7B1-E4EF-CE74-AAA573322CA3}" v="65" dt="2023-01-24T17:28:00.564"/>
    <p1510:client id="{0B9B170D-BB05-C023-ABD9-5158DF63598C}" v="26" dt="2023-01-25T04:11:51.734"/>
    <p1510:client id="{107157D3-9582-D50A-939E-F15255E15DF4}" v="218" dt="2023-01-25T04:22:25.089"/>
    <p1510:client id="{1CB8CF6C-3195-4E86-726C-1DFC75DB587F}" v="134" dt="2023-01-24T13:54:13.040"/>
    <p1510:client id="{21548E8A-9DB7-7CD3-DFAE-B34A2D712037}" v="16" dt="2023-01-25T04:24:40.689"/>
    <p1510:client id="{2DABB2E0-4D09-7C05-6B40-F64F55A9EF68}" v="8" dt="2023-01-24T17:26:42.054"/>
    <p1510:client id="{43EF539F-A533-D87D-9B80-00852A50FC68}" v="1" dt="2023-01-24T18:43:54.291"/>
    <p1510:client id="{4AE1C587-1F15-44DE-BB52-B3FA28EB32AC}" v="375" dt="2023-01-20T11:20:28.535"/>
    <p1510:client id="{52CA74FE-2E88-F274-7594-A7A364275A7F}" v="10" dt="2023-01-24T15:30:01.914"/>
    <p1510:client id="{60F9CFAB-8A3B-555C-F148-3D1354EC85C9}" v="133" dt="2023-01-24T17:59:11.951"/>
    <p1510:client id="{63074909-A068-2D25-787B-5AAA1E2A3CF4}" v="24" dt="2023-01-24T17:19:55.801"/>
    <p1510:client id="{7046A33B-4529-2560-F2D3-ECB37338C403}" v="13" dt="2023-01-25T04:03:05.766"/>
    <p1510:client id="{72904CF5-D5C5-3512-F190-86E18F935065}" v="26" dt="2023-01-24T12:02:45.389"/>
    <p1510:client id="{7FC5701C-CC47-9010-F3E2-7D9F57E11E6C}" v="22" dt="2023-01-25T04:33:02.197"/>
    <p1510:client id="{8477060B-1639-9105-C6DF-1AB4632C2C69}" v="85" dt="2023-01-24T16:47:49.540"/>
    <p1510:client id="{954F37FA-E321-524C-E239-50139321D010}" v="1443" dt="2023-01-24T19:20:45.262"/>
    <p1510:client id="{A70DD905-6F87-6204-4815-18ECE891FCD4}" v="29" dt="2023-01-24T10:26:37.030"/>
    <p1510:client id="{A9536F69-77A7-8842-A4ED-44C68DCBCEB5}" v="232" dt="2023-01-24T12:10:34.074"/>
    <p1510:client id="{ACB0B335-AE44-D869-0893-D153EBB8E4EE}" v="596" dt="2023-01-25T02:25:25.456"/>
    <p1510:client id="{B920F65C-7892-BBB6-76CC-0624C57B88BD}" v="222" dt="2023-01-24T18:23:11.216"/>
    <p1510:client id="{D307CF65-6476-F9AD-07E7-223FE30AC9D9}" v="13" dt="2023-01-24T20:04:25.571"/>
    <p1510:client id="{DEC6E78E-A5EB-2BCE-38EA-3875C79E6E31}" v="163" dt="2023-01-24T13:23:15.429"/>
    <p1510:client id="{DFC22E0B-E071-4B60-BDDC-9CEA43F23A48}" v="7" dt="2023-01-24T17:13:43.417"/>
    <p1510:client id="{E8B8186C-A1DE-BC60-8AE5-B7C20CC6CC0F}" v="410" dt="2023-01-24T13:18:39.505"/>
    <p1510:client id="{F5C33FEE-B493-A2C6-3393-EDE6B21E6BB9}" v="28" dt="2023-01-24T18:38:16.243"/>
    <p1510:client id="{F5FAE33C-61E3-6FEC-39C4-44752470A80C}" v="559" dt="2023-01-24T18:38:39.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5DD7A-7016-4385-86F9-2DAE3A2FF68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AE48434-AC87-4025-9331-EE1F30678904}">
      <dgm:prSet/>
      <dgm:spPr/>
      <dgm:t>
        <a:bodyPr/>
        <a:lstStyle/>
        <a:p>
          <a:r>
            <a:rPr lang="en-GB" i="1"/>
            <a:t>Singular Value Decomposition (SVD)</a:t>
          </a:r>
        </a:p>
      </dgm:t>
    </dgm:pt>
    <dgm:pt modelId="{75E1A652-E50E-4436-ACC7-80D86907FD98}" type="parTrans" cxnId="{165E7798-83DB-46A4-BAED-A992A4A843CC}">
      <dgm:prSet/>
      <dgm:spPr/>
      <dgm:t>
        <a:bodyPr/>
        <a:lstStyle/>
        <a:p>
          <a:endParaRPr lang="en-US"/>
        </a:p>
      </dgm:t>
    </dgm:pt>
    <dgm:pt modelId="{4262F144-AE1F-4808-873C-D4D1CAB2F3F0}" type="sibTrans" cxnId="{165E7798-83DB-46A4-BAED-A992A4A843CC}">
      <dgm:prSet/>
      <dgm:spPr/>
      <dgm:t>
        <a:bodyPr/>
        <a:lstStyle/>
        <a:p>
          <a:endParaRPr lang="en-US"/>
        </a:p>
      </dgm:t>
    </dgm:pt>
    <dgm:pt modelId="{5B489A32-474C-44DA-836E-75B85A620B82}">
      <dgm:prSet/>
      <dgm:spPr/>
      <dgm:t>
        <a:bodyPr/>
        <a:lstStyle/>
        <a:p>
          <a:r>
            <a:rPr lang="en-GB" i="1"/>
            <a:t>Discrete Cosine Transform (DCT)</a:t>
          </a:r>
          <a:endParaRPr lang="en-US" i="1"/>
        </a:p>
      </dgm:t>
    </dgm:pt>
    <dgm:pt modelId="{FF2C00A6-1B13-4386-8277-53B125759462}" type="parTrans" cxnId="{64002BFC-0B74-48F2-9AA8-900866D9C7E0}">
      <dgm:prSet/>
      <dgm:spPr/>
      <dgm:t>
        <a:bodyPr/>
        <a:lstStyle/>
        <a:p>
          <a:endParaRPr lang="en-US"/>
        </a:p>
      </dgm:t>
    </dgm:pt>
    <dgm:pt modelId="{AE558D34-2F5B-4A9C-B3D9-62C8E4BC4AAA}" type="sibTrans" cxnId="{64002BFC-0B74-48F2-9AA8-900866D9C7E0}">
      <dgm:prSet/>
      <dgm:spPr/>
      <dgm:t>
        <a:bodyPr/>
        <a:lstStyle/>
        <a:p>
          <a:endParaRPr lang="en-US"/>
        </a:p>
      </dgm:t>
    </dgm:pt>
    <dgm:pt modelId="{6F2A0F55-2CD6-44BC-B136-3AD462B80739}">
      <dgm:prSet/>
      <dgm:spPr/>
      <dgm:t>
        <a:bodyPr/>
        <a:lstStyle/>
        <a:p>
          <a:r>
            <a:rPr lang="en-GB" i="1"/>
            <a:t>Wavelet Transform</a:t>
          </a:r>
          <a:endParaRPr lang="en-US" i="1"/>
        </a:p>
      </dgm:t>
    </dgm:pt>
    <dgm:pt modelId="{87366091-4200-40C5-8150-84B0CC3E0D8D}" type="parTrans" cxnId="{7CB1C5E4-7138-474C-BEC5-C0FCF484B689}">
      <dgm:prSet/>
      <dgm:spPr/>
      <dgm:t>
        <a:bodyPr/>
        <a:lstStyle/>
        <a:p>
          <a:endParaRPr lang="en-US"/>
        </a:p>
      </dgm:t>
    </dgm:pt>
    <dgm:pt modelId="{98DA717B-DCAD-4475-AC60-4BF37B003BAA}" type="sibTrans" cxnId="{7CB1C5E4-7138-474C-BEC5-C0FCF484B689}">
      <dgm:prSet/>
      <dgm:spPr/>
      <dgm:t>
        <a:bodyPr/>
        <a:lstStyle/>
        <a:p>
          <a:endParaRPr lang="en-US"/>
        </a:p>
      </dgm:t>
    </dgm:pt>
    <dgm:pt modelId="{7A9171C0-C9D6-49E9-BF36-51B828D57BDF}">
      <dgm:prSet/>
      <dgm:spPr/>
      <dgm:t>
        <a:bodyPr/>
        <a:lstStyle/>
        <a:p>
          <a:r>
            <a:rPr lang="en-GB" i="1"/>
            <a:t>Non-Negative Matrix Factorisation (NMF)</a:t>
          </a:r>
          <a:endParaRPr lang="en-US" i="1"/>
        </a:p>
      </dgm:t>
    </dgm:pt>
    <dgm:pt modelId="{7974F63E-0800-4ABA-A835-D33A9B1C3815}" type="parTrans" cxnId="{9AF36263-0024-44DB-A0CE-96D474CDA95B}">
      <dgm:prSet/>
      <dgm:spPr/>
      <dgm:t>
        <a:bodyPr/>
        <a:lstStyle/>
        <a:p>
          <a:endParaRPr lang="en-US"/>
        </a:p>
      </dgm:t>
    </dgm:pt>
    <dgm:pt modelId="{3B393427-3721-4113-AFC3-FC50AD52EA28}" type="sibTrans" cxnId="{9AF36263-0024-44DB-A0CE-96D474CDA95B}">
      <dgm:prSet/>
      <dgm:spPr/>
      <dgm:t>
        <a:bodyPr/>
        <a:lstStyle/>
        <a:p>
          <a:endParaRPr lang="en-US"/>
        </a:p>
      </dgm:t>
    </dgm:pt>
    <dgm:pt modelId="{6CD71EED-2EF3-4BFA-BD7F-CD6D9173B9D8}">
      <dgm:prSet phldr="0"/>
      <dgm:spPr/>
      <dgm:t>
        <a:bodyPr/>
        <a:lstStyle/>
        <a:p>
          <a:pPr rtl="0"/>
          <a:r>
            <a:rPr lang="en-GB" i="0"/>
            <a:t>Principle Component Analysis (PCA)</a:t>
          </a:r>
          <a:endParaRPr lang="en-US" i="0"/>
        </a:p>
      </dgm:t>
    </dgm:pt>
    <dgm:pt modelId="{716896CD-6694-427E-8C8C-BF7E14FB3A3C}" type="parTrans" cxnId="{E17B99BA-1638-4FAC-9C49-5FF4B12B6455}">
      <dgm:prSet/>
      <dgm:spPr/>
    </dgm:pt>
    <dgm:pt modelId="{85B93B86-5ECF-40B2-8161-024823897A70}" type="sibTrans" cxnId="{E17B99BA-1638-4FAC-9C49-5FF4B12B6455}">
      <dgm:prSet/>
      <dgm:spPr/>
    </dgm:pt>
    <dgm:pt modelId="{20A59BBC-A68A-4DEF-B106-4CF5A6A885A2}" type="pres">
      <dgm:prSet presAssocID="{3425DD7A-7016-4385-86F9-2DAE3A2FF686}" presName="diagram" presStyleCnt="0">
        <dgm:presLayoutVars>
          <dgm:dir/>
          <dgm:resizeHandles val="exact"/>
        </dgm:presLayoutVars>
      </dgm:prSet>
      <dgm:spPr/>
    </dgm:pt>
    <dgm:pt modelId="{A208165C-DAC1-469B-8BC9-1E40D9764121}" type="pres">
      <dgm:prSet presAssocID="{3AE48434-AC87-4025-9331-EE1F30678904}" presName="node" presStyleLbl="node1" presStyleIdx="0" presStyleCnt="5">
        <dgm:presLayoutVars>
          <dgm:bulletEnabled val="1"/>
        </dgm:presLayoutVars>
      </dgm:prSet>
      <dgm:spPr/>
    </dgm:pt>
    <dgm:pt modelId="{53650FEA-36CA-48E1-8405-C322831791B6}" type="pres">
      <dgm:prSet presAssocID="{4262F144-AE1F-4808-873C-D4D1CAB2F3F0}" presName="sibTrans" presStyleCnt="0"/>
      <dgm:spPr/>
    </dgm:pt>
    <dgm:pt modelId="{EFA18A11-55DE-48E6-AE11-77B22E39B2C0}" type="pres">
      <dgm:prSet presAssocID="{6CD71EED-2EF3-4BFA-BD7F-CD6D9173B9D8}" presName="node" presStyleLbl="node1" presStyleIdx="1" presStyleCnt="5">
        <dgm:presLayoutVars>
          <dgm:bulletEnabled val="1"/>
        </dgm:presLayoutVars>
      </dgm:prSet>
      <dgm:spPr/>
    </dgm:pt>
    <dgm:pt modelId="{65053DE8-A86B-441C-B42A-7AB5C123453A}" type="pres">
      <dgm:prSet presAssocID="{85B93B86-5ECF-40B2-8161-024823897A70}" presName="sibTrans" presStyleCnt="0"/>
      <dgm:spPr/>
    </dgm:pt>
    <dgm:pt modelId="{8572A474-866A-4DF9-ADA2-6AA3FA33B36C}" type="pres">
      <dgm:prSet presAssocID="{5B489A32-474C-44DA-836E-75B85A620B82}" presName="node" presStyleLbl="node1" presStyleIdx="2" presStyleCnt="5">
        <dgm:presLayoutVars>
          <dgm:bulletEnabled val="1"/>
        </dgm:presLayoutVars>
      </dgm:prSet>
      <dgm:spPr/>
    </dgm:pt>
    <dgm:pt modelId="{B1513A1E-B209-4C81-8950-D707479DCC20}" type="pres">
      <dgm:prSet presAssocID="{AE558D34-2F5B-4A9C-B3D9-62C8E4BC4AAA}" presName="sibTrans" presStyleCnt="0"/>
      <dgm:spPr/>
    </dgm:pt>
    <dgm:pt modelId="{36C304B4-BCFC-4AB3-90F2-5DC0D69BD459}" type="pres">
      <dgm:prSet presAssocID="{6F2A0F55-2CD6-44BC-B136-3AD462B80739}" presName="node" presStyleLbl="node1" presStyleIdx="3" presStyleCnt="5">
        <dgm:presLayoutVars>
          <dgm:bulletEnabled val="1"/>
        </dgm:presLayoutVars>
      </dgm:prSet>
      <dgm:spPr/>
    </dgm:pt>
    <dgm:pt modelId="{05E468E9-F339-4728-A4CF-DD6A84F4083F}" type="pres">
      <dgm:prSet presAssocID="{98DA717B-DCAD-4475-AC60-4BF37B003BAA}" presName="sibTrans" presStyleCnt="0"/>
      <dgm:spPr/>
    </dgm:pt>
    <dgm:pt modelId="{B96D71E1-1D7A-41BE-B873-DBDCA3A37BFD}" type="pres">
      <dgm:prSet presAssocID="{7A9171C0-C9D6-49E9-BF36-51B828D57BDF}" presName="node" presStyleLbl="node1" presStyleIdx="4" presStyleCnt="5">
        <dgm:presLayoutVars>
          <dgm:bulletEnabled val="1"/>
        </dgm:presLayoutVars>
      </dgm:prSet>
      <dgm:spPr/>
    </dgm:pt>
  </dgm:ptLst>
  <dgm:cxnLst>
    <dgm:cxn modelId="{F0993A01-E5E3-4AC5-AEF1-EC07F451237D}" type="presOf" srcId="{6F2A0F55-2CD6-44BC-B136-3AD462B80739}" destId="{36C304B4-BCFC-4AB3-90F2-5DC0D69BD459}" srcOrd="0" destOrd="0" presId="urn:microsoft.com/office/officeart/2005/8/layout/default"/>
    <dgm:cxn modelId="{1B55FB22-FACC-48D6-BFC0-CCD1B0246776}" type="presOf" srcId="{6CD71EED-2EF3-4BFA-BD7F-CD6D9173B9D8}" destId="{EFA18A11-55DE-48E6-AE11-77B22E39B2C0}" srcOrd="0" destOrd="0" presId="urn:microsoft.com/office/officeart/2005/8/layout/default"/>
    <dgm:cxn modelId="{FACB2B39-7EE1-4F78-9E0B-96FAB3A36553}" type="presOf" srcId="{3425DD7A-7016-4385-86F9-2DAE3A2FF686}" destId="{20A59BBC-A68A-4DEF-B106-4CF5A6A885A2}" srcOrd="0" destOrd="0" presId="urn:microsoft.com/office/officeart/2005/8/layout/default"/>
    <dgm:cxn modelId="{A4676A5C-A6C1-4E55-88F1-AF1621CDF504}" type="presOf" srcId="{5B489A32-474C-44DA-836E-75B85A620B82}" destId="{8572A474-866A-4DF9-ADA2-6AA3FA33B36C}" srcOrd="0" destOrd="0" presId="urn:microsoft.com/office/officeart/2005/8/layout/default"/>
    <dgm:cxn modelId="{9AF36263-0024-44DB-A0CE-96D474CDA95B}" srcId="{3425DD7A-7016-4385-86F9-2DAE3A2FF686}" destId="{7A9171C0-C9D6-49E9-BF36-51B828D57BDF}" srcOrd="4" destOrd="0" parTransId="{7974F63E-0800-4ABA-A835-D33A9B1C3815}" sibTransId="{3B393427-3721-4113-AFC3-FC50AD52EA28}"/>
    <dgm:cxn modelId="{64914687-9F8E-460F-A9C7-D53831C90F50}" type="presOf" srcId="{3AE48434-AC87-4025-9331-EE1F30678904}" destId="{A208165C-DAC1-469B-8BC9-1E40D9764121}" srcOrd="0" destOrd="0" presId="urn:microsoft.com/office/officeart/2005/8/layout/default"/>
    <dgm:cxn modelId="{165E7798-83DB-46A4-BAED-A992A4A843CC}" srcId="{3425DD7A-7016-4385-86F9-2DAE3A2FF686}" destId="{3AE48434-AC87-4025-9331-EE1F30678904}" srcOrd="0" destOrd="0" parTransId="{75E1A652-E50E-4436-ACC7-80D86907FD98}" sibTransId="{4262F144-AE1F-4808-873C-D4D1CAB2F3F0}"/>
    <dgm:cxn modelId="{E17B99BA-1638-4FAC-9C49-5FF4B12B6455}" srcId="{3425DD7A-7016-4385-86F9-2DAE3A2FF686}" destId="{6CD71EED-2EF3-4BFA-BD7F-CD6D9173B9D8}" srcOrd="1" destOrd="0" parTransId="{716896CD-6694-427E-8C8C-BF7E14FB3A3C}" sibTransId="{85B93B86-5ECF-40B2-8161-024823897A70}"/>
    <dgm:cxn modelId="{C0F65ADA-4FC6-428F-BC03-7EC7361D40FF}" type="presOf" srcId="{7A9171C0-C9D6-49E9-BF36-51B828D57BDF}" destId="{B96D71E1-1D7A-41BE-B873-DBDCA3A37BFD}" srcOrd="0" destOrd="0" presId="urn:microsoft.com/office/officeart/2005/8/layout/default"/>
    <dgm:cxn modelId="{7CB1C5E4-7138-474C-BEC5-C0FCF484B689}" srcId="{3425DD7A-7016-4385-86F9-2DAE3A2FF686}" destId="{6F2A0F55-2CD6-44BC-B136-3AD462B80739}" srcOrd="3" destOrd="0" parTransId="{87366091-4200-40C5-8150-84B0CC3E0D8D}" sibTransId="{98DA717B-DCAD-4475-AC60-4BF37B003BAA}"/>
    <dgm:cxn modelId="{64002BFC-0B74-48F2-9AA8-900866D9C7E0}" srcId="{3425DD7A-7016-4385-86F9-2DAE3A2FF686}" destId="{5B489A32-474C-44DA-836E-75B85A620B82}" srcOrd="2" destOrd="0" parTransId="{FF2C00A6-1B13-4386-8277-53B125759462}" sibTransId="{AE558D34-2F5B-4A9C-B3D9-62C8E4BC4AAA}"/>
    <dgm:cxn modelId="{0FA5DB4D-F46E-43F4-A16C-A12A154D2CF8}" type="presParOf" srcId="{20A59BBC-A68A-4DEF-B106-4CF5A6A885A2}" destId="{A208165C-DAC1-469B-8BC9-1E40D9764121}" srcOrd="0" destOrd="0" presId="urn:microsoft.com/office/officeart/2005/8/layout/default"/>
    <dgm:cxn modelId="{C3D928B6-C772-478F-B540-B388759A3E52}" type="presParOf" srcId="{20A59BBC-A68A-4DEF-B106-4CF5A6A885A2}" destId="{53650FEA-36CA-48E1-8405-C322831791B6}" srcOrd="1" destOrd="0" presId="urn:microsoft.com/office/officeart/2005/8/layout/default"/>
    <dgm:cxn modelId="{97FD865A-C514-4929-9324-4E5E0955E846}" type="presParOf" srcId="{20A59BBC-A68A-4DEF-B106-4CF5A6A885A2}" destId="{EFA18A11-55DE-48E6-AE11-77B22E39B2C0}" srcOrd="2" destOrd="0" presId="urn:microsoft.com/office/officeart/2005/8/layout/default"/>
    <dgm:cxn modelId="{AEA802F7-50C9-4305-8316-BAC44677C3C4}" type="presParOf" srcId="{20A59BBC-A68A-4DEF-B106-4CF5A6A885A2}" destId="{65053DE8-A86B-441C-B42A-7AB5C123453A}" srcOrd="3" destOrd="0" presId="urn:microsoft.com/office/officeart/2005/8/layout/default"/>
    <dgm:cxn modelId="{9977B333-CBE0-43AA-88CC-E77DD2DE8B03}" type="presParOf" srcId="{20A59BBC-A68A-4DEF-B106-4CF5A6A885A2}" destId="{8572A474-866A-4DF9-ADA2-6AA3FA33B36C}" srcOrd="4" destOrd="0" presId="urn:microsoft.com/office/officeart/2005/8/layout/default"/>
    <dgm:cxn modelId="{C7ABED31-0D56-40A8-8BA0-2DC01D560761}" type="presParOf" srcId="{20A59BBC-A68A-4DEF-B106-4CF5A6A885A2}" destId="{B1513A1E-B209-4C81-8950-D707479DCC20}" srcOrd="5" destOrd="0" presId="urn:microsoft.com/office/officeart/2005/8/layout/default"/>
    <dgm:cxn modelId="{F28FA493-1D50-403B-922C-3F26BD1BF9E4}" type="presParOf" srcId="{20A59BBC-A68A-4DEF-B106-4CF5A6A885A2}" destId="{36C304B4-BCFC-4AB3-90F2-5DC0D69BD459}" srcOrd="6" destOrd="0" presId="urn:microsoft.com/office/officeart/2005/8/layout/default"/>
    <dgm:cxn modelId="{4A58B2EA-468C-4A40-9A1A-A7E23D360B33}" type="presParOf" srcId="{20A59BBC-A68A-4DEF-B106-4CF5A6A885A2}" destId="{05E468E9-F339-4728-A4CF-DD6A84F4083F}" srcOrd="7" destOrd="0" presId="urn:microsoft.com/office/officeart/2005/8/layout/default"/>
    <dgm:cxn modelId="{4205D1B4-612C-4FE1-BD35-7B5083BD5647}" type="presParOf" srcId="{20A59BBC-A68A-4DEF-B106-4CF5A6A885A2}" destId="{B96D71E1-1D7A-41BE-B873-DBDCA3A37BF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5E7A3C-FB4F-43F0-9A4B-9F9B2E666F8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55FCCFB-FDBC-4E62-BA44-9F966FBFB5E1}">
      <dgm:prSet/>
      <dgm:spPr/>
      <dgm:t>
        <a:bodyPr/>
        <a:lstStyle/>
        <a:p>
          <a:r>
            <a:rPr lang="en-GB"/>
            <a:t>Gaussian Noise</a:t>
          </a:r>
          <a:endParaRPr lang="en-US"/>
        </a:p>
      </dgm:t>
    </dgm:pt>
    <dgm:pt modelId="{F8FF3942-6119-4588-9BA1-2B30007E1A72}" type="parTrans" cxnId="{53A11B96-67F0-419B-BA64-E1723EC8325D}">
      <dgm:prSet/>
      <dgm:spPr/>
      <dgm:t>
        <a:bodyPr/>
        <a:lstStyle/>
        <a:p>
          <a:endParaRPr lang="en-US"/>
        </a:p>
      </dgm:t>
    </dgm:pt>
    <dgm:pt modelId="{3EFD5BA6-5BBD-4B0C-B456-C649D8CCFD0B}" type="sibTrans" cxnId="{53A11B96-67F0-419B-BA64-E1723EC8325D}">
      <dgm:prSet/>
      <dgm:spPr/>
      <dgm:t>
        <a:bodyPr/>
        <a:lstStyle/>
        <a:p>
          <a:endParaRPr lang="en-US"/>
        </a:p>
      </dgm:t>
    </dgm:pt>
    <dgm:pt modelId="{0885DFD0-5F71-49F3-904C-10273D9BADD0}">
      <dgm:prSet/>
      <dgm:spPr/>
      <dgm:t>
        <a:bodyPr/>
        <a:lstStyle/>
        <a:p>
          <a:r>
            <a:rPr lang="en-GB"/>
            <a:t>Salt &amp; Pepper</a:t>
          </a:r>
          <a:endParaRPr lang="en-US"/>
        </a:p>
      </dgm:t>
    </dgm:pt>
    <dgm:pt modelId="{43A844B4-B803-4C69-A3FD-C16DBA903EC1}" type="parTrans" cxnId="{01F7FBBB-D17B-45BA-B56F-D4A398036F30}">
      <dgm:prSet/>
      <dgm:spPr/>
      <dgm:t>
        <a:bodyPr/>
        <a:lstStyle/>
        <a:p>
          <a:endParaRPr lang="en-US"/>
        </a:p>
      </dgm:t>
    </dgm:pt>
    <dgm:pt modelId="{28562C58-E6DE-4321-A734-F675FEF22163}" type="sibTrans" cxnId="{01F7FBBB-D17B-45BA-B56F-D4A398036F30}">
      <dgm:prSet/>
      <dgm:spPr/>
      <dgm:t>
        <a:bodyPr/>
        <a:lstStyle/>
        <a:p>
          <a:endParaRPr lang="en-US"/>
        </a:p>
      </dgm:t>
    </dgm:pt>
    <dgm:pt modelId="{3020269C-6801-45A2-9A10-E0978BA2768A}">
      <dgm:prSet/>
      <dgm:spPr/>
      <dgm:t>
        <a:bodyPr/>
        <a:lstStyle/>
        <a:p>
          <a:r>
            <a:rPr lang="en-GB"/>
            <a:t>Speckle</a:t>
          </a:r>
          <a:endParaRPr lang="en-US"/>
        </a:p>
      </dgm:t>
    </dgm:pt>
    <dgm:pt modelId="{453197B8-819B-44A2-910B-80122CA056F4}" type="parTrans" cxnId="{F0B42175-0ED9-4EAE-964B-F23685CB1A88}">
      <dgm:prSet/>
      <dgm:spPr/>
      <dgm:t>
        <a:bodyPr/>
        <a:lstStyle/>
        <a:p>
          <a:endParaRPr lang="en-US"/>
        </a:p>
      </dgm:t>
    </dgm:pt>
    <dgm:pt modelId="{C84DEAF9-E870-4166-9D87-F528894E33F0}" type="sibTrans" cxnId="{F0B42175-0ED9-4EAE-964B-F23685CB1A88}">
      <dgm:prSet/>
      <dgm:spPr/>
      <dgm:t>
        <a:bodyPr/>
        <a:lstStyle/>
        <a:p>
          <a:endParaRPr lang="en-US"/>
        </a:p>
      </dgm:t>
    </dgm:pt>
    <dgm:pt modelId="{30740753-D043-488A-B573-8F85FBB3BF63}" type="pres">
      <dgm:prSet presAssocID="{7A5E7A3C-FB4F-43F0-9A4B-9F9B2E666F8C}" presName="linear" presStyleCnt="0">
        <dgm:presLayoutVars>
          <dgm:animLvl val="lvl"/>
          <dgm:resizeHandles val="exact"/>
        </dgm:presLayoutVars>
      </dgm:prSet>
      <dgm:spPr/>
    </dgm:pt>
    <dgm:pt modelId="{09AFA3B4-CFBA-4190-A5AF-D08FEF054390}" type="pres">
      <dgm:prSet presAssocID="{255FCCFB-FDBC-4E62-BA44-9F966FBFB5E1}" presName="parentText" presStyleLbl="node1" presStyleIdx="0" presStyleCnt="3">
        <dgm:presLayoutVars>
          <dgm:chMax val="0"/>
          <dgm:bulletEnabled val="1"/>
        </dgm:presLayoutVars>
      </dgm:prSet>
      <dgm:spPr/>
    </dgm:pt>
    <dgm:pt modelId="{DCBE447D-00A1-43CC-B112-D3966E621480}" type="pres">
      <dgm:prSet presAssocID="{3EFD5BA6-5BBD-4B0C-B456-C649D8CCFD0B}" presName="spacer" presStyleCnt="0"/>
      <dgm:spPr/>
    </dgm:pt>
    <dgm:pt modelId="{BCD4F8B8-9CCD-47A6-A664-D3EC710597F3}" type="pres">
      <dgm:prSet presAssocID="{0885DFD0-5F71-49F3-904C-10273D9BADD0}" presName="parentText" presStyleLbl="node1" presStyleIdx="1" presStyleCnt="3">
        <dgm:presLayoutVars>
          <dgm:chMax val="0"/>
          <dgm:bulletEnabled val="1"/>
        </dgm:presLayoutVars>
      </dgm:prSet>
      <dgm:spPr/>
    </dgm:pt>
    <dgm:pt modelId="{03418A8D-B39A-434C-8940-29F22FBC31AB}" type="pres">
      <dgm:prSet presAssocID="{28562C58-E6DE-4321-A734-F675FEF22163}" presName="spacer" presStyleCnt="0"/>
      <dgm:spPr/>
    </dgm:pt>
    <dgm:pt modelId="{49565F59-099C-4D0B-8E8F-DC96D9F9DF94}" type="pres">
      <dgm:prSet presAssocID="{3020269C-6801-45A2-9A10-E0978BA2768A}" presName="parentText" presStyleLbl="node1" presStyleIdx="2" presStyleCnt="3">
        <dgm:presLayoutVars>
          <dgm:chMax val="0"/>
          <dgm:bulletEnabled val="1"/>
        </dgm:presLayoutVars>
      </dgm:prSet>
      <dgm:spPr/>
    </dgm:pt>
  </dgm:ptLst>
  <dgm:cxnLst>
    <dgm:cxn modelId="{F0B42175-0ED9-4EAE-964B-F23685CB1A88}" srcId="{7A5E7A3C-FB4F-43F0-9A4B-9F9B2E666F8C}" destId="{3020269C-6801-45A2-9A10-E0978BA2768A}" srcOrd="2" destOrd="0" parTransId="{453197B8-819B-44A2-910B-80122CA056F4}" sibTransId="{C84DEAF9-E870-4166-9D87-F528894E33F0}"/>
    <dgm:cxn modelId="{FAED7193-0115-4386-A15C-82DC8A2CD076}" type="presOf" srcId="{255FCCFB-FDBC-4E62-BA44-9F966FBFB5E1}" destId="{09AFA3B4-CFBA-4190-A5AF-D08FEF054390}" srcOrd="0" destOrd="0" presId="urn:microsoft.com/office/officeart/2005/8/layout/vList2"/>
    <dgm:cxn modelId="{53A11B96-67F0-419B-BA64-E1723EC8325D}" srcId="{7A5E7A3C-FB4F-43F0-9A4B-9F9B2E666F8C}" destId="{255FCCFB-FDBC-4E62-BA44-9F966FBFB5E1}" srcOrd="0" destOrd="0" parTransId="{F8FF3942-6119-4588-9BA1-2B30007E1A72}" sibTransId="{3EFD5BA6-5BBD-4B0C-B456-C649D8CCFD0B}"/>
    <dgm:cxn modelId="{01F7FBBB-D17B-45BA-B56F-D4A398036F30}" srcId="{7A5E7A3C-FB4F-43F0-9A4B-9F9B2E666F8C}" destId="{0885DFD0-5F71-49F3-904C-10273D9BADD0}" srcOrd="1" destOrd="0" parTransId="{43A844B4-B803-4C69-A3FD-C16DBA903EC1}" sibTransId="{28562C58-E6DE-4321-A734-F675FEF22163}"/>
    <dgm:cxn modelId="{738CF0E6-7FFB-4121-BC62-D7E812E0BAAA}" type="presOf" srcId="{7A5E7A3C-FB4F-43F0-9A4B-9F9B2E666F8C}" destId="{30740753-D043-488A-B573-8F85FBB3BF63}" srcOrd="0" destOrd="0" presId="urn:microsoft.com/office/officeart/2005/8/layout/vList2"/>
    <dgm:cxn modelId="{8B4986F9-DEBB-42A4-B6C4-7237328A0051}" type="presOf" srcId="{3020269C-6801-45A2-9A10-E0978BA2768A}" destId="{49565F59-099C-4D0B-8E8F-DC96D9F9DF94}" srcOrd="0" destOrd="0" presId="urn:microsoft.com/office/officeart/2005/8/layout/vList2"/>
    <dgm:cxn modelId="{AC5899FB-0BB6-409B-A91E-DF1C2CB3D3DD}" type="presOf" srcId="{0885DFD0-5F71-49F3-904C-10273D9BADD0}" destId="{BCD4F8B8-9CCD-47A6-A664-D3EC710597F3}" srcOrd="0" destOrd="0" presId="urn:microsoft.com/office/officeart/2005/8/layout/vList2"/>
    <dgm:cxn modelId="{A5B02DEC-BAD5-4ED9-A5A0-FC8168CA68A4}" type="presParOf" srcId="{30740753-D043-488A-B573-8F85FBB3BF63}" destId="{09AFA3B4-CFBA-4190-A5AF-D08FEF054390}" srcOrd="0" destOrd="0" presId="urn:microsoft.com/office/officeart/2005/8/layout/vList2"/>
    <dgm:cxn modelId="{89A2A680-7E4F-44B3-8BBD-1910727867E4}" type="presParOf" srcId="{30740753-D043-488A-B573-8F85FBB3BF63}" destId="{DCBE447D-00A1-43CC-B112-D3966E621480}" srcOrd="1" destOrd="0" presId="urn:microsoft.com/office/officeart/2005/8/layout/vList2"/>
    <dgm:cxn modelId="{D27E3BAE-0C57-4F67-A6E6-61B4E8C07A53}" type="presParOf" srcId="{30740753-D043-488A-B573-8F85FBB3BF63}" destId="{BCD4F8B8-9CCD-47A6-A664-D3EC710597F3}" srcOrd="2" destOrd="0" presId="urn:microsoft.com/office/officeart/2005/8/layout/vList2"/>
    <dgm:cxn modelId="{F3568F7A-97B8-4ACC-A58B-7D6C58B4DDCC}" type="presParOf" srcId="{30740753-D043-488A-B573-8F85FBB3BF63}" destId="{03418A8D-B39A-434C-8940-29F22FBC31AB}" srcOrd="3" destOrd="0" presId="urn:microsoft.com/office/officeart/2005/8/layout/vList2"/>
    <dgm:cxn modelId="{6CA8828E-D657-4687-A268-7DAB9FD61744}" type="presParOf" srcId="{30740753-D043-488A-B573-8F85FBB3BF63}" destId="{49565F59-099C-4D0B-8E8F-DC96D9F9DF9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8165C-DAC1-469B-8BC9-1E40D9764121}">
      <dsp:nvSpPr>
        <dsp:cNvPr id="0" name=""/>
        <dsp:cNvSpPr/>
      </dsp:nvSpPr>
      <dsp:spPr>
        <a:xfrm>
          <a:off x="229837" y="544"/>
          <a:ext cx="2376895" cy="14261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i="1" kern="1200"/>
            <a:t>Singular Value Decomposition (SVD)</a:t>
          </a:r>
        </a:p>
      </dsp:txBody>
      <dsp:txXfrm>
        <a:off x="229837" y="544"/>
        <a:ext cx="2376895" cy="1426137"/>
      </dsp:txXfrm>
    </dsp:sp>
    <dsp:sp modelId="{EFA18A11-55DE-48E6-AE11-77B22E39B2C0}">
      <dsp:nvSpPr>
        <dsp:cNvPr id="0" name=""/>
        <dsp:cNvSpPr/>
      </dsp:nvSpPr>
      <dsp:spPr>
        <a:xfrm>
          <a:off x="2844422" y="544"/>
          <a:ext cx="2376895" cy="14261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i="0" kern="1200"/>
            <a:t>Principle Component Analysis (PCA)</a:t>
          </a:r>
          <a:endParaRPr lang="en-US" sz="2200" i="0" kern="1200"/>
        </a:p>
      </dsp:txBody>
      <dsp:txXfrm>
        <a:off x="2844422" y="544"/>
        <a:ext cx="2376895" cy="1426137"/>
      </dsp:txXfrm>
    </dsp:sp>
    <dsp:sp modelId="{8572A474-866A-4DF9-ADA2-6AA3FA33B36C}">
      <dsp:nvSpPr>
        <dsp:cNvPr id="0" name=""/>
        <dsp:cNvSpPr/>
      </dsp:nvSpPr>
      <dsp:spPr>
        <a:xfrm>
          <a:off x="229837" y="1664371"/>
          <a:ext cx="2376895" cy="14261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i="1" kern="1200"/>
            <a:t>Discrete Cosine Transform (DCT)</a:t>
          </a:r>
          <a:endParaRPr lang="en-US" sz="2200" i="1" kern="1200"/>
        </a:p>
      </dsp:txBody>
      <dsp:txXfrm>
        <a:off x="229837" y="1664371"/>
        <a:ext cx="2376895" cy="1426137"/>
      </dsp:txXfrm>
    </dsp:sp>
    <dsp:sp modelId="{36C304B4-BCFC-4AB3-90F2-5DC0D69BD459}">
      <dsp:nvSpPr>
        <dsp:cNvPr id="0" name=""/>
        <dsp:cNvSpPr/>
      </dsp:nvSpPr>
      <dsp:spPr>
        <a:xfrm>
          <a:off x="2844422" y="1664371"/>
          <a:ext cx="2376895" cy="14261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i="1" kern="1200"/>
            <a:t>Wavelet Transform</a:t>
          </a:r>
          <a:endParaRPr lang="en-US" sz="2200" i="1" kern="1200"/>
        </a:p>
      </dsp:txBody>
      <dsp:txXfrm>
        <a:off x="2844422" y="1664371"/>
        <a:ext cx="2376895" cy="1426137"/>
      </dsp:txXfrm>
    </dsp:sp>
    <dsp:sp modelId="{B96D71E1-1D7A-41BE-B873-DBDCA3A37BFD}">
      <dsp:nvSpPr>
        <dsp:cNvPr id="0" name=""/>
        <dsp:cNvSpPr/>
      </dsp:nvSpPr>
      <dsp:spPr>
        <a:xfrm>
          <a:off x="1537129" y="3328198"/>
          <a:ext cx="2376895" cy="14261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i="1" kern="1200"/>
            <a:t>Non-Negative Matrix Factorisation (NMF)</a:t>
          </a:r>
          <a:endParaRPr lang="en-US" sz="2200" i="1" kern="1200"/>
        </a:p>
      </dsp:txBody>
      <dsp:txXfrm>
        <a:off x="1537129" y="3328198"/>
        <a:ext cx="2376895" cy="1426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FA3B4-CFBA-4190-A5AF-D08FEF054390}">
      <dsp:nvSpPr>
        <dsp:cNvPr id="0" name=""/>
        <dsp:cNvSpPr/>
      </dsp:nvSpPr>
      <dsp:spPr>
        <a:xfrm>
          <a:off x="0" y="38506"/>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GB" sz="5500" kern="1200"/>
            <a:t>Gaussian Noise</a:t>
          </a:r>
          <a:endParaRPr lang="en-US" sz="5500" kern="1200"/>
        </a:p>
      </dsp:txBody>
      <dsp:txXfrm>
        <a:off x="64397" y="102903"/>
        <a:ext cx="10386806" cy="1190381"/>
      </dsp:txXfrm>
    </dsp:sp>
    <dsp:sp modelId="{BCD4F8B8-9CCD-47A6-A664-D3EC710597F3}">
      <dsp:nvSpPr>
        <dsp:cNvPr id="0" name=""/>
        <dsp:cNvSpPr/>
      </dsp:nvSpPr>
      <dsp:spPr>
        <a:xfrm>
          <a:off x="0" y="1516081"/>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GB" sz="5500" kern="1200"/>
            <a:t>Salt &amp; Pepper</a:t>
          </a:r>
          <a:endParaRPr lang="en-US" sz="5500" kern="1200"/>
        </a:p>
      </dsp:txBody>
      <dsp:txXfrm>
        <a:off x="64397" y="1580478"/>
        <a:ext cx="10386806" cy="1190381"/>
      </dsp:txXfrm>
    </dsp:sp>
    <dsp:sp modelId="{49565F59-099C-4D0B-8E8F-DC96D9F9DF94}">
      <dsp:nvSpPr>
        <dsp:cNvPr id="0" name=""/>
        <dsp:cNvSpPr/>
      </dsp:nvSpPr>
      <dsp:spPr>
        <a:xfrm>
          <a:off x="0" y="2993656"/>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GB" sz="5500" kern="1200"/>
            <a:t>Speckle</a:t>
          </a:r>
          <a:endParaRPr lang="en-US" sz="5500" kern="1200"/>
        </a:p>
      </dsp:txBody>
      <dsp:txXfrm>
        <a:off x="64397" y="3058053"/>
        <a:ext cx="10386806" cy="119038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45850-5177-438C-AC62-E2BFA2861A3E}" type="datetimeFigureOut">
              <a:t>1/24/2023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09655-C4A4-4CF5-9272-1FB4957A75BA}" type="slidenum">
              <a:t>‹#›</a:t>
            </a:fld>
            <a:endParaRPr lang="en-GB"/>
          </a:p>
        </p:txBody>
      </p:sp>
    </p:spTree>
    <p:extLst>
      <p:ext uri="{BB962C8B-B14F-4D97-AF65-F5344CB8AC3E}">
        <p14:creationId xmlns:p14="http://schemas.microsoft.com/office/powerpoint/2010/main" val="258461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pca</a:t>
            </a:r>
          </a:p>
        </p:txBody>
      </p:sp>
      <p:sp>
        <p:nvSpPr>
          <p:cNvPr id="4" name="Slide Number Placeholder 3"/>
          <p:cNvSpPr>
            <a:spLocks noGrp="1"/>
          </p:cNvSpPr>
          <p:nvPr>
            <p:ph type="sldNum" sz="quarter" idx="5"/>
          </p:nvPr>
        </p:nvSpPr>
        <p:spPr/>
        <p:txBody>
          <a:bodyPr/>
          <a:lstStyle/>
          <a:p>
            <a:fld id="{91909655-C4A4-4CF5-9272-1FB4957A75BA}" type="slidenum">
              <a:t>14</a:t>
            </a:fld>
            <a:endParaRPr lang="en-GB"/>
          </a:p>
        </p:txBody>
      </p:sp>
    </p:spTree>
    <p:extLst>
      <p:ext uri="{BB962C8B-B14F-4D97-AF65-F5344CB8AC3E}">
        <p14:creationId xmlns:p14="http://schemas.microsoft.com/office/powerpoint/2010/main" val="3330379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Remove the noise </a:t>
            </a:r>
          </a:p>
        </p:txBody>
      </p:sp>
      <p:sp>
        <p:nvSpPr>
          <p:cNvPr id="4" name="Slide Number Placeholder 3"/>
          <p:cNvSpPr>
            <a:spLocks noGrp="1"/>
          </p:cNvSpPr>
          <p:nvPr>
            <p:ph type="sldNum" sz="quarter" idx="5"/>
          </p:nvPr>
        </p:nvSpPr>
        <p:spPr/>
        <p:txBody>
          <a:bodyPr/>
          <a:lstStyle/>
          <a:p>
            <a:fld id="{91909655-C4A4-4CF5-9272-1FB4957A75BA}" type="slidenum">
              <a:rPr lang="en-US"/>
              <a:t>23</a:t>
            </a:fld>
            <a:endParaRPr lang="en-US"/>
          </a:p>
        </p:txBody>
      </p:sp>
    </p:spTree>
    <p:extLst>
      <p:ext uri="{BB962C8B-B14F-4D97-AF65-F5344CB8AC3E}">
        <p14:creationId xmlns:p14="http://schemas.microsoft.com/office/powerpoint/2010/main" val="377885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your signal f(k) is decomposed  using the wavelet transform into the various wavelet</a:t>
            </a:r>
          </a:p>
          <a:p>
            <a:r>
              <a:rPr lang="en-US"/>
              <a:t>coefficients generally the approximation coefficients and detail coefficients </a:t>
            </a:r>
            <a:endParaRPr lang="en-US">
              <a:cs typeface="Calibri"/>
            </a:endParaRPr>
          </a:p>
          <a:p>
            <a:r>
              <a:rPr lang="en-US"/>
              <a:t>and these are </a:t>
            </a:r>
            <a:r>
              <a:rPr lang="en-US" err="1"/>
              <a:t>coeffiecients</a:t>
            </a:r>
            <a:r>
              <a:rPr lang="en-US"/>
              <a:t> are </a:t>
            </a:r>
            <a:r>
              <a:rPr lang="en-US" err="1"/>
              <a:t>thresholded</a:t>
            </a:r>
            <a:r>
              <a:rPr lang="en-US"/>
              <a:t> we get the </a:t>
            </a:r>
            <a:r>
              <a:rPr lang="en-US" err="1"/>
              <a:t>thresholded</a:t>
            </a:r>
            <a:r>
              <a:rPr lang="en-US"/>
              <a:t> taking the inverse transform to get the denoised image or signal f (k)</a:t>
            </a:r>
            <a:endParaRPr lang="en-US">
              <a:cs typeface="Calibri"/>
            </a:endParaRPr>
          </a:p>
          <a:p>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1909655-C4A4-4CF5-9272-1FB4957A75BA}" type="slidenum">
              <a:rPr lang="en-US"/>
              <a:t>24</a:t>
            </a:fld>
            <a:endParaRPr lang="en-US"/>
          </a:p>
        </p:txBody>
      </p:sp>
    </p:spTree>
    <p:extLst>
      <p:ext uri="{BB962C8B-B14F-4D97-AF65-F5344CB8AC3E}">
        <p14:creationId xmlns:p14="http://schemas.microsoft.com/office/powerpoint/2010/main" val="2087865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wavelet decomposition of an image is done as follows: In the </a:t>
            </a:r>
            <a:r>
              <a:rPr lang="en-US" err="1"/>
              <a:t>firstlevel</a:t>
            </a:r>
            <a:r>
              <a:rPr lang="en-US"/>
              <a:t> of decomposition, the image is split into 4 </a:t>
            </a:r>
            <a:r>
              <a:rPr lang="en-US" err="1"/>
              <a:t>subbands</a:t>
            </a:r>
            <a:r>
              <a:rPr lang="en-US"/>
              <a:t>,</a:t>
            </a:r>
          </a:p>
          <a:p>
            <a:r>
              <a:rPr lang="en-US"/>
              <a:t>namely the HH, HL, LH and LL sub bands. The HH sub band gives the diagonal details of the image; the HL sub band gives the horizontal features while the LH </a:t>
            </a:r>
            <a:r>
              <a:rPr lang="en-US" err="1"/>
              <a:t>subband</a:t>
            </a:r>
            <a:r>
              <a:rPr lang="en-US"/>
              <a:t> represents the vertical structures. The LL </a:t>
            </a:r>
            <a:r>
              <a:rPr lang="en-US" err="1"/>
              <a:t>subband</a:t>
            </a:r>
            <a:r>
              <a:rPr lang="en-US"/>
              <a:t> is the low resolution residual consisting of low frequency components and it is this </a:t>
            </a:r>
            <a:r>
              <a:rPr lang="en-US" err="1"/>
              <a:t>subband</a:t>
            </a:r>
            <a:r>
              <a:rPr lang="en-US"/>
              <a:t> which is further split at higher levels of decomposition.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1909655-C4A4-4CF5-9272-1FB4957A75BA}" type="slidenum">
              <a:rPr lang="en-US"/>
              <a:t>25</a:t>
            </a:fld>
            <a:endParaRPr lang="en-US"/>
          </a:p>
        </p:txBody>
      </p:sp>
    </p:spTree>
    <p:extLst>
      <p:ext uri="{BB962C8B-B14F-4D97-AF65-F5344CB8AC3E}">
        <p14:creationId xmlns:p14="http://schemas.microsoft.com/office/powerpoint/2010/main" val="2109822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84836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988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18320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1/24/2023</a:t>
            </a:fld>
            <a:endParaRPr lang="en-US"/>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4836369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1/24/2023</a:t>
            </a:fld>
            <a:endParaRPr lang="en-US"/>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958330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1/24/2023</a:t>
            </a:fld>
            <a:endParaRPr lang="en-US"/>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694757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1/24/2023</a:t>
            </a:fld>
            <a:endParaRPr lang="en-US"/>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352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1/24/2023</a:t>
            </a:fld>
            <a:endParaRPr lang="en-US"/>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473161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1/24/2023</a:t>
            </a:fld>
            <a:endParaRPr lang="en-US"/>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68983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1/24/2023</a:t>
            </a:fld>
            <a:endParaRPr lang="en-US"/>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101848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1/24/2023</a:t>
            </a:fld>
            <a:endParaRPr lang="en-US"/>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p>
        </p:txBody>
      </p:sp>
    </p:spTree>
    <p:extLst>
      <p:ext uri="{BB962C8B-B14F-4D97-AF65-F5344CB8AC3E}">
        <p14:creationId xmlns:p14="http://schemas.microsoft.com/office/powerpoint/2010/main" val="3214687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8397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1/24/2023</a:t>
            </a:fld>
            <a:endParaRPr lang="en-US"/>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p>
        </p:txBody>
      </p:sp>
    </p:spTree>
    <p:extLst>
      <p:ext uri="{BB962C8B-B14F-4D97-AF65-F5344CB8AC3E}">
        <p14:creationId xmlns:p14="http://schemas.microsoft.com/office/powerpoint/2010/main" val="3595402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1/24/2023</a:t>
            </a:fld>
            <a:endParaRPr lang="en-US"/>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766789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1/24/2023</a:t>
            </a:fld>
            <a:endParaRPr lang="en-US"/>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761576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6365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3295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49510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3634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22321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5620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66977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34046567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1/24/2023</a:t>
            </a:fld>
            <a:endParaRPr lang="en-US"/>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47595254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23" r:id="rId6"/>
    <p:sldLayoutId id="2147483719" r:id="rId7"/>
    <p:sldLayoutId id="2147483720" r:id="rId8"/>
    <p:sldLayoutId id="2147483721" r:id="rId9"/>
    <p:sldLayoutId id="2147483722" r:id="rId10"/>
    <p:sldLayoutId id="2147483724"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7.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56.png"/><Relationship Id="rId5" Type="http://schemas.openxmlformats.org/officeDocument/2006/relationships/image" Target="../media/image16.png"/><Relationship Id="rId10" Type="http://schemas.openxmlformats.org/officeDocument/2006/relationships/image" Target="../media/image55.png"/><Relationship Id="rId4" Type="http://schemas.openxmlformats.org/officeDocument/2006/relationships/image" Target="../media/image15.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61.png"/><Relationship Id="rId5" Type="http://schemas.openxmlformats.org/officeDocument/2006/relationships/image" Target="../media/image26.png"/><Relationship Id="rId10" Type="http://schemas.openxmlformats.org/officeDocument/2006/relationships/image" Target="../media/image60.png"/><Relationship Id="rId4" Type="http://schemas.openxmlformats.org/officeDocument/2006/relationships/image" Target="../media/image25.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png"/><Relationship Id="rId7"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75.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74.png"/><Relationship Id="rId5" Type="http://schemas.openxmlformats.org/officeDocument/2006/relationships/image" Target="../media/image16.png"/><Relationship Id="rId10" Type="http://schemas.openxmlformats.org/officeDocument/2006/relationships/image" Target="../media/image73.png"/><Relationship Id="rId4" Type="http://schemas.openxmlformats.org/officeDocument/2006/relationships/image" Target="../media/image15.png"/><Relationship Id="rId9" Type="http://schemas.openxmlformats.org/officeDocument/2006/relationships/image" Target="../media/image72.png"/></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80.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79.png"/><Relationship Id="rId5" Type="http://schemas.openxmlformats.org/officeDocument/2006/relationships/image" Target="../media/image26.png"/><Relationship Id="rId10" Type="http://schemas.openxmlformats.org/officeDocument/2006/relationships/image" Target="../media/image78.png"/><Relationship Id="rId4" Type="http://schemas.openxmlformats.org/officeDocument/2006/relationships/image" Target="../media/image25.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92.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91.png"/><Relationship Id="rId5" Type="http://schemas.openxmlformats.org/officeDocument/2006/relationships/image" Target="../media/image16.png"/><Relationship Id="rId10" Type="http://schemas.openxmlformats.org/officeDocument/2006/relationships/image" Target="../media/image90.png"/><Relationship Id="rId4" Type="http://schemas.openxmlformats.org/officeDocument/2006/relationships/image" Target="../media/image15.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9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96.png"/><Relationship Id="rId5" Type="http://schemas.openxmlformats.org/officeDocument/2006/relationships/image" Target="../media/image26.png"/><Relationship Id="rId10" Type="http://schemas.openxmlformats.org/officeDocument/2006/relationships/image" Target="../media/image95.png"/><Relationship Id="rId4" Type="http://schemas.openxmlformats.org/officeDocument/2006/relationships/image" Target="../media/image25.png"/><Relationship Id="rId9" Type="http://schemas.openxmlformats.org/officeDocument/2006/relationships/image" Target="../media/image9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09.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08.png"/><Relationship Id="rId5" Type="http://schemas.openxmlformats.org/officeDocument/2006/relationships/image" Target="../media/image16.png"/><Relationship Id="rId10" Type="http://schemas.openxmlformats.org/officeDocument/2006/relationships/image" Target="../media/image107.png"/><Relationship Id="rId4" Type="http://schemas.openxmlformats.org/officeDocument/2006/relationships/image" Target="../media/image15.png"/><Relationship Id="rId9" Type="http://schemas.openxmlformats.org/officeDocument/2006/relationships/image" Target="../media/image106.png"/></Relationships>
</file>

<file path=ppt/slides/_rels/slide3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114.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113.png"/><Relationship Id="rId5" Type="http://schemas.openxmlformats.org/officeDocument/2006/relationships/image" Target="../media/image26.png"/><Relationship Id="rId10" Type="http://schemas.openxmlformats.org/officeDocument/2006/relationships/image" Target="../media/image112.png"/><Relationship Id="rId4" Type="http://schemas.openxmlformats.org/officeDocument/2006/relationships/image" Target="../media/image25.png"/><Relationship Id="rId9" Type="http://schemas.openxmlformats.org/officeDocument/2006/relationships/image" Target="../media/image111.png"/></Relationships>
</file>

<file path=ppt/slides/_rels/slide3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F2BE8C-1B88-88CE-87B8-8969C9FD0AEC}"/>
              </a:ext>
            </a:extLst>
          </p:cNvPr>
          <p:cNvPicPr>
            <a:picLocks noChangeAspect="1"/>
          </p:cNvPicPr>
          <p:nvPr/>
        </p:nvPicPr>
        <p:blipFill rotWithShape="1">
          <a:blip r:embed="rId2">
            <a:alphaModFix amt="50000"/>
          </a:blip>
          <a:srcRect t="23986"/>
          <a:stretch/>
        </p:blipFill>
        <p:spPr>
          <a:xfrm>
            <a:off x="20" y="10"/>
            <a:ext cx="12191980" cy="6857990"/>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GB">
                <a:solidFill>
                  <a:srgbClr val="FFFFFF"/>
                </a:solidFill>
                <a:cs typeface="Calibri Light"/>
              </a:rPr>
              <a:t>Image Denoising using Decomposition methods: Comparative Analysis</a:t>
            </a:r>
            <a:endParaRPr lang="en-GB">
              <a:solidFill>
                <a:srgbClr val="FFFFFF"/>
              </a:solidFill>
            </a:endParaRP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a:bodyPr>
          <a:lstStyle/>
          <a:p>
            <a:r>
              <a:rPr lang="en-GB" sz="2800">
                <a:solidFill>
                  <a:srgbClr val="FFFFFF"/>
                </a:solidFill>
                <a:cs typeface="Calibri"/>
              </a:rPr>
              <a:t>SIGNAL AND IMAGE PROCESSING</a:t>
            </a:r>
            <a:endParaRPr lang="en-GB" sz="2800">
              <a:solidFill>
                <a:srgbClr val="FFFFFF"/>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BA12AC8E-FA28-C62D-BE58-432C88966764}"/>
              </a:ext>
            </a:extLst>
          </p:cNvPr>
          <p:cNvGraphicFramePr>
            <a:graphicFrameLocks noGrp="1"/>
          </p:cNvGraphicFramePr>
          <p:nvPr/>
        </p:nvGraphicFramePr>
        <p:xfrm>
          <a:off x="775526" y="2809029"/>
          <a:ext cx="9656610" cy="3396786"/>
        </p:xfrm>
        <a:graphic>
          <a:graphicData uri="http://schemas.openxmlformats.org/drawingml/2006/table">
            <a:tbl>
              <a:tblPr firstRow="1" bandRow="1">
                <a:tableStyleId>{5C22544A-7EE6-4342-B048-85BDC9FD1C3A}</a:tableStyleId>
              </a:tblPr>
              <a:tblGrid>
                <a:gridCol w="1609435">
                  <a:extLst>
                    <a:ext uri="{9D8B030D-6E8A-4147-A177-3AD203B41FA5}">
                      <a16:colId xmlns:a16="http://schemas.microsoft.com/office/drawing/2014/main" val="531593017"/>
                    </a:ext>
                  </a:extLst>
                </a:gridCol>
                <a:gridCol w="1609435">
                  <a:extLst>
                    <a:ext uri="{9D8B030D-6E8A-4147-A177-3AD203B41FA5}">
                      <a16:colId xmlns:a16="http://schemas.microsoft.com/office/drawing/2014/main" val="3213510797"/>
                    </a:ext>
                  </a:extLst>
                </a:gridCol>
                <a:gridCol w="1609435">
                  <a:extLst>
                    <a:ext uri="{9D8B030D-6E8A-4147-A177-3AD203B41FA5}">
                      <a16:colId xmlns:a16="http://schemas.microsoft.com/office/drawing/2014/main" val="4068580277"/>
                    </a:ext>
                  </a:extLst>
                </a:gridCol>
                <a:gridCol w="1609435">
                  <a:extLst>
                    <a:ext uri="{9D8B030D-6E8A-4147-A177-3AD203B41FA5}">
                      <a16:colId xmlns:a16="http://schemas.microsoft.com/office/drawing/2014/main" val="2413662315"/>
                    </a:ext>
                  </a:extLst>
                </a:gridCol>
                <a:gridCol w="1609435">
                  <a:extLst>
                    <a:ext uri="{9D8B030D-6E8A-4147-A177-3AD203B41FA5}">
                      <a16:colId xmlns:a16="http://schemas.microsoft.com/office/drawing/2014/main" val="4019724279"/>
                    </a:ext>
                  </a:extLst>
                </a:gridCol>
                <a:gridCol w="1609435">
                  <a:extLst>
                    <a:ext uri="{9D8B030D-6E8A-4147-A177-3AD203B41FA5}">
                      <a16:colId xmlns:a16="http://schemas.microsoft.com/office/drawing/2014/main" val="1596351860"/>
                    </a:ext>
                  </a:extLst>
                </a:gridCol>
              </a:tblGrid>
              <a:tr h="694366">
                <a:tc>
                  <a:txBody>
                    <a:bodyPr/>
                    <a:lstStyle/>
                    <a:p>
                      <a:r>
                        <a:rPr lang="en-GB"/>
                        <a:t>Noise Levels</a:t>
                      </a:r>
                    </a:p>
                  </a:txBody>
                  <a:tcPr/>
                </a:tc>
                <a:tc>
                  <a:txBody>
                    <a:bodyPr/>
                    <a:lstStyle/>
                    <a:p>
                      <a:r>
                        <a:rPr lang="en-GB"/>
                        <a:t>10%</a:t>
                      </a:r>
                    </a:p>
                  </a:txBody>
                  <a:tcPr/>
                </a:tc>
                <a:tc>
                  <a:txBody>
                    <a:bodyPr/>
                    <a:lstStyle/>
                    <a:p>
                      <a:r>
                        <a:rPr lang="en-GB"/>
                        <a:t>20%</a:t>
                      </a:r>
                    </a:p>
                  </a:txBody>
                  <a:tcPr/>
                </a:tc>
                <a:tc>
                  <a:txBody>
                    <a:bodyPr/>
                    <a:lstStyle/>
                    <a:p>
                      <a:r>
                        <a:rPr lang="en-GB"/>
                        <a:t>30%</a:t>
                      </a:r>
                    </a:p>
                  </a:txBody>
                  <a:tcPr/>
                </a:tc>
                <a:tc>
                  <a:txBody>
                    <a:bodyPr/>
                    <a:lstStyle/>
                    <a:p>
                      <a:r>
                        <a:rPr lang="en-GB"/>
                        <a:t>40%</a:t>
                      </a:r>
                    </a:p>
                  </a:txBody>
                  <a:tcPr/>
                </a:tc>
                <a:tc>
                  <a:txBody>
                    <a:bodyPr/>
                    <a:lstStyle/>
                    <a:p>
                      <a:r>
                        <a:rPr lang="en-GB"/>
                        <a:t>50%</a:t>
                      </a:r>
                    </a:p>
                  </a:txBody>
                  <a:tcPr/>
                </a:tc>
                <a:extLst>
                  <a:ext uri="{0D108BD9-81ED-4DB2-BD59-A6C34878D82A}">
                    <a16:rowId xmlns:a16="http://schemas.microsoft.com/office/drawing/2014/main" val="2957276124"/>
                  </a:ext>
                </a:extLst>
              </a:tr>
              <a:tr h="1351210">
                <a:tc>
                  <a:txBody>
                    <a:bodyPr/>
                    <a:lstStyle/>
                    <a:p>
                      <a:r>
                        <a:rPr lang="en-GB"/>
                        <a:t>Noisy</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12128200"/>
                  </a:ext>
                </a:extLst>
              </a:tr>
              <a:tr h="1351210">
                <a:tc>
                  <a:txBody>
                    <a:bodyPr/>
                    <a:lstStyle/>
                    <a:p>
                      <a:r>
                        <a:rPr lang="en-GB"/>
                        <a:t>Denoised</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36467855"/>
                  </a:ext>
                </a:extLst>
              </a:tr>
            </a:tbl>
          </a:graphicData>
        </a:graphic>
      </p:graphicFrame>
      <p:sp>
        <p:nvSpPr>
          <p:cNvPr id="7" name="TextBox 6">
            <a:extLst>
              <a:ext uri="{FF2B5EF4-FFF2-40B4-BE49-F238E27FC236}">
                <a16:creationId xmlns:a16="http://schemas.microsoft.com/office/drawing/2014/main" id="{0229771D-1105-A87A-C828-9D3E876F2AD7}"/>
              </a:ext>
            </a:extLst>
          </p:cNvPr>
          <p:cNvSpPr txBox="1"/>
          <p:nvPr/>
        </p:nvSpPr>
        <p:spPr>
          <a:xfrm>
            <a:off x="4897694" y="1192161"/>
            <a:ext cx="23966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i="1">
                <a:latin typeface="Sitka Banner"/>
              </a:rPr>
              <a:t>Speckle</a:t>
            </a:r>
            <a:endParaRPr lang="en-GB" i="1">
              <a:latin typeface="Sitka Banner"/>
            </a:endParaRPr>
          </a:p>
        </p:txBody>
      </p:sp>
      <p:pic>
        <p:nvPicPr>
          <p:cNvPr id="2" name="Picture 2">
            <a:extLst>
              <a:ext uri="{FF2B5EF4-FFF2-40B4-BE49-F238E27FC236}">
                <a16:creationId xmlns:a16="http://schemas.microsoft.com/office/drawing/2014/main" id="{271C62E5-E0D7-FCE1-515C-DD04A28447AD}"/>
              </a:ext>
            </a:extLst>
          </p:cNvPr>
          <p:cNvPicPr>
            <a:picLocks noChangeAspect="1"/>
          </p:cNvPicPr>
          <p:nvPr/>
        </p:nvPicPr>
        <p:blipFill>
          <a:blip r:embed="rId2"/>
          <a:stretch>
            <a:fillRect/>
          </a:stretch>
        </p:blipFill>
        <p:spPr>
          <a:xfrm>
            <a:off x="2376616" y="3504525"/>
            <a:ext cx="1641390" cy="1445031"/>
          </a:xfrm>
          <a:prstGeom prst="rect">
            <a:avLst/>
          </a:prstGeom>
        </p:spPr>
      </p:pic>
      <p:pic>
        <p:nvPicPr>
          <p:cNvPr id="3" name="Picture 4">
            <a:extLst>
              <a:ext uri="{FF2B5EF4-FFF2-40B4-BE49-F238E27FC236}">
                <a16:creationId xmlns:a16="http://schemas.microsoft.com/office/drawing/2014/main" id="{779765A9-A3EF-5183-6CFE-1B98246E5681}"/>
              </a:ext>
            </a:extLst>
          </p:cNvPr>
          <p:cNvPicPr>
            <a:picLocks noChangeAspect="1"/>
          </p:cNvPicPr>
          <p:nvPr/>
        </p:nvPicPr>
        <p:blipFill>
          <a:blip r:embed="rId3"/>
          <a:stretch>
            <a:fillRect/>
          </a:stretch>
        </p:blipFill>
        <p:spPr>
          <a:xfrm>
            <a:off x="3849129" y="3502528"/>
            <a:ext cx="1785553" cy="1449027"/>
          </a:xfrm>
          <a:prstGeom prst="rect">
            <a:avLst/>
          </a:prstGeom>
        </p:spPr>
      </p:pic>
      <p:pic>
        <p:nvPicPr>
          <p:cNvPr id="5" name="Picture 7" descr="A picture containing hole, stone&#10;&#10;Description automatically generated">
            <a:extLst>
              <a:ext uri="{FF2B5EF4-FFF2-40B4-BE49-F238E27FC236}">
                <a16:creationId xmlns:a16="http://schemas.microsoft.com/office/drawing/2014/main" id="{21A9AC8B-068B-B870-5F6A-725352118C6F}"/>
              </a:ext>
            </a:extLst>
          </p:cNvPr>
          <p:cNvPicPr>
            <a:picLocks noChangeAspect="1"/>
          </p:cNvPicPr>
          <p:nvPr/>
        </p:nvPicPr>
        <p:blipFill>
          <a:blip r:embed="rId4"/>
          <a:stretch>
            <a:fillRect/>
          </a:stretch>
        </p:blipFill>
        <p:spPr>
          <a:xfrm>
            <a:off x="5620264" y="3506124"/>
            <a:ext cx="1847336" cy="1421238"/>
          </a:xfrm>
          <a:prstGeom prst="rect">
            <a:avLst/>
          </a:prstGeom>
        </p:spPr>
      </p:pic>
      <p:pic>
        <p:nvPicPr>
          <p:cNvPr id="8" name="Picture 8" descr="A picture containing nature, hole, stone&#10;&#10;Description automatically generated">
            <a:extLst>
              <a:ext uri="{FF2B5EF4-FFF2-40B4-BE49-F238E27FC236}">
                <a16:creationId xmlns:a16="http://schemas.microsoft.com/office/drawing/2014/main" id="{1EEE0EFA-AAF3-6A85-ABE6-11078839FE29}"/>
              </a:ext>
            </a:extLst>
          </p:cNvPr>
          <p:cNvPicPr>
            <a:picLocks noChangeAspect="1"/>
          </p:cNvPicPr>
          <p:nvPr/>
        </p:nvPicPr>
        <p:blipFill>
          <a:blip r:embed="rId5"/>
          <a:stretch>
            <a:fillRect/>
          </a:stretch>
        </p:blipFill>
        <p:spPr>
          <a:xfrm>
            <a:off x="7123670" y="3500031"/>
            <a:ext cx="1826741" cy="1412829"/>
          </a:xfrm>
          <a:prstGeom prst="rect">
            <a:avLst/>
          </a:prstGeom>
        </p:spPr>
      </p:pic>
      <p:pic>
        <p:nvPicPr>
          <p:cNvPr id="9" name="Picture 9" descr="A picture containing nature, hole&#10;&#10;Description automatically generated">
            <a:extLst>
              <a:ext uri="{FF2B5EF4-FFF2-40B4-BE49-F238E27FC236}">
                <a16:creationId xmlns:a16="http://schemas.microsoft.com/office/drawing/2014/main" id="{E66DE698-2D55-7617-31E9-95B143AE24E9}"/>
              </a:ext>
            </a:extLst>
          </p:cNvPr>
          <p:cNvPicPr>
            <a:picLocks noChangeAspect="1"/>
          </p:cNvPicPr>
          <p:nvPr/>
        </p:nvPicPr>
        <p:blipFill>
          <a:blip r:embed="rId6"/>
          <a:stretch>
            <a:fillRect/>
          </a:stretch>
        </p:blipFill>
        <p:spPr>
          <a:xfrm>
            <a:off x="8709454" y="3493345"/>
            <a:ext cx="1764957" cy="1415904"/>
          </a:xfrm>
          <a:prstGeom prst="rect">
            <a:avLst/>
          </a:prstGeom>
        </p:spPr>
      </p:pic>
      <p:pic>
        <p:nvPicPr>
          <p:cNvPr id="10" name="Picture 10">
            <a:extLst>
              <a:ext uri="{FF2B5EF4-FFF2-40B4-BE49-F238E27FC236}">
                <a16:creationId xmlns:a16="http://schemas.microsoft.com/office/drawing/2014/main" id="{DE8C6DC9-83F7-EF70-D359-04CDF578CEDC}"/>
              </a:ext>
            </a:extLst>
          </p:cNvPr>
          <p:cNvPicPr>
            <a:picLocks noChangeAspect="1"/>
          </p:cNvPicPr>
          <p:nvPr/>
        </p:nvPicPr>
        <p:blipFill>
          <a:blip r:embed="rId7"/>
          <a:stretch>
            <a:fillRect/>
          </a:stretch>
        </p:blipFill>
        <p:spPr>
          <a:xfrm>
            <a:off x="2376615" y="4913658"/>
            <a:ext cx="1785552" cy="1355547"/>
          </a:xfrm>
          <a:prstGeom prst="rect">
            <a:avLst/>
          </a:prstGeom>
        </p:spPr>
      </p:pic>
      <p:pic>
        <p:nvPicPr>
          <p:cNvPr id="11" name="Picture 11">
            <a:extLst>
              <a:ext uri="{FF2B5EF4-FFF2-40B4-BE49-F238E27FC236}">
                <a16:creationId xmlns:a16="http://schemas.microsoft.com/office/drawing/2014/main" id="{E5E1C6E5-F1C9-D3A9-74F2-66CED9BBFC73}"/>
              </a:ext>
            </a:extLst>
          </p:cNvPr>
          <p:cNvPicPr>
            <a:picLocks noChangeAspect="1"/>
          </p:cNvPicPr>
          <p:nvPr/>
        </p:nvPicPr>
        <p:blipFill>
          <a:blip r:embed="rId8"/>
          <a:stretch>
            <a:fillRect/>
          </a:stretch>
        </p:blipFill>
        <p:spPr>
          <a:xfrm>
            <a:off x="3982993" y="4921389"/>
            <a:ext cx="1764959" cy="1350384"/>
          </a:xfrm>
          <a:prstGeom prst="rect">
            <a:avLst/>
          </a:prstGeom>
        </p:spPr>
      </p:pic>
      <p:pic>
        <p:nvPicPr>
          <p:cNvPr id="12" name="Picture 12">
            <a:extLst>
              <a:ext uri="{FF2B5EF4-FFF2-40B4-BE49-F238E27FC236}">
                <a16:creationId xmlns:a16="http://schemas.microsoft.com/office/drawing/2014/main" id="{4507BE2A-CA72-E976-173E-6D052505F0D6}"/>
              </a:ext>
            </a:extLst>
          </p:cNvPr>
          <p:cNvPicPr>
            <a:picLocks noChangeAspect="1"/>
          </p:cNvPicPr>
          <p:nvPr/>
        </p:nvPicPr>
        <p:blipFill>
          <a:blip r:embed="rId9"/>
          <a:stretch>
            <a:fillRect/>
          </a:stretch>
        </p:blipFill>
        <p:spPr>
          <a:xfrm>
            <a:off x="5548184" y="4815527"/>
            <a:ext cx="1919417" cy="1459135"/>
          </a:xfrm>
          <a:prstGeom prst="rect">
            <a:avLst/>
          </a:prstGeom>
        </p:spPr>
      </p:pic>
      <p:pic>
        <p:nvPicPr>
          <p:cNvPr id="13" name="Picture 13" descr="A picture containing hole, stone&#10;&#10;Description automatically generated">
            <a:extLst>
              <a:ext uri="{FF2B5EF4-FFF2-40B4-BE49-F238E27FC236}">
                <a16:creationId xmlns:a16="http://schemas.microsoft.com/office/drawing/2014/main" id="{BC19D630-5048-EF81-412E-95DEE948C49C}"/>
              </a:ext>
            </a:extLst>
          </p:cNvPr>
          <p:cNvPicPr>
            <a:picLocks noChangeAspect="1"/>
          </p:cNvPicPr>
          <p:nvPr/>
        </p:nvPicPr>
        <p:blipFill>
          <a:blip r:embed="rId10"/>
          <a:stretch>
            <a:fillRect/>
          </a:stretch>
        </p:blipFill>
        <p:spPr>
          <a:xfrm>
            <a:off x="7288426" y="4906558"/>
            <a:ext cx="1775256" cy="1338859"/>
          </a:xfrm>
          <a:prstGeom prst="rect">
            <a:avLst/>
          </a:prstGeom>
        </p:spPr>
      </p:pic>
      <p:pic>
        <p:nvPicPr>
          <p:cNvPr id="14" name="Picture 14" descr="A picture containing hole&#10;&#10;Description automatically generated">
            <a:extLst>
              <a:ext uri="{FF2B5EF4-FFF2-40B4-BE49-F238E27FC236}">
                <a16:creationId xmlns:a16="http://schemas.microsoft.com/office/drawing/2014/main" id="{5104C08E-3DA8-15A7-170E-05E20FD2C5B2}"/>
              </a:ext>
            </a:extLst>
          </p:cNvPr>
          <p:cNvPicPr>
            <a:picLocks noChangeAspect="1"/>
          </p:cNvPicPr>
          <p:nvPr/>
        </p:nvPicPr>
        <p:blipFill rotWithShape="1">
          <a:blip r:embed="rId11"/>
          <a:srcRect t="-315" r="8840" b="-554"/>
          <a:stretch/>
        </p:blipFill>
        <p:spPr>
          <a:xfrm>
            <a:off x="8781536" y="4897385"/>
            <a:ext cx="1693421" cy="1349018"/>
          </a:xfrm>
          <a:prstGeom prst="rect">
            <a:avLst/>
          </a:prstGeom>
        </p:spPr>
      </p:pic>
      <p:pic>
        <p:nvPicPr>
          <p:cNvPr id="16" name="Picture 5" descr="A picture containing apple, red, fruit, sitting&#10;&#10;Description automatically generated">
            <a:extLst>
              <a:ext uri="{FF2B5EF4-FFF2-40B4-BE49-F238E27FC236}">
                <a16:creationId xmlns:a16="http://schemas.microsoft.com/office/drawing/2014/main" id="{82B424D8-CD95-CA75-B70E-C90363DEDE74}"/>
              </a:ext>
            </a:extLst>
          </p:cNvPr>
          <p:cNvPicPr>
            <a:picLocks noChangeAspect="1"/>
          </p:cNvPicPr>
          <p:nvPr/>
        </p:nvPicPr>
        <p:blipFill>
          <a:blip r:embed="rId12"/>
          <a:stretch>
            <a:fillRect/>
          </a:stretch>
        </p:blipFill>
        <p:spPr>
          <a:xfrm>
            <a:off x="1427712" y="196294"/>
            <a:ext cx="2743200" cy="2510971"/>
          </a:xfrm>
          <a:prstGeom prst="rect">
            <a:avLst/>
          </a:prstGeom>
        </p:spPr>
      </p:pic>
      <p:pic>
        <p:nvPicPr>
          <p:cNvPr id="18" name="Picture 23">
            <a:extLst>
              <a:ext uri="{FF2B5EF4-FFF2-40B4-BE49-F238E27FC236}">
                <a16:creationId xmlns:a16="http://schemas.microsoft.com/office/drawing/2014/main" id="{1DD1EE7B-348C-E14B-5C82-1DD22F5A4626}"/>
              </a:ext>
            </a:extLst>
          </p:cNvPr>
          <p:cNvPicPr>
            <a:picLocks noChangeAspect="1"/>
          </p:cNvPicPr>
          <p:nvPr/>
        </p:nvPicPr>
        <p:blipFill>
          <a:blip r:embed="rId13"/>
          <a:stretch>
            <a:fillRect/>
          </a:stretch>
        </p:blipFill>
        <p:spPr>
          <a:xfrm>
            <a:off x="7212017" y="395013"/>
            <a:ext cx="2743200" cy="2308034"/>
          </a:xfrm>
          <a:prstGeom prst="rect">
            <a:avLst/>
          </a:prstGeom>
        </p:spPr>
      </p:pic>
    </p:spTree>
    <p:extLst>
      <p:ext uri="{BB962C8B-B14F-4D97-AF65-F5344CB8AC3E}">
        <p14:creationId xmlns:p14="http://schemas.microsoft.com/office/powerpoint/2010/main" val="1266097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9D25-D4FA-7AD7-56B4-EF9B78C91D37}"/>
              </a:ext>
            </a:extLst>
          </p:cNvPr>
          <p:cNvSpPr>
            <a:spLocks noGrp="1"/>
          </p:cNvSpPr>
          <p:nvPr>
            <p:ph type="title"/>
          </p:nvPr>
        </p:nvSpPr>
        <p:spPr>
          <a:xfrm>
            <a:off x="758952" y="758952"/>
            <a:ext cx="8321040" cy="1952716"/>
          </a:xfrm>
        </p:spPr>
        <p:txBody>
          <a:bodyPr vert="horz" lIns="91440" tIns="45720" rIns="91440" bIns="45720" rtlCol="0" anchor="ctr">
            <a:normAutofit/>
          </a:bodyPr>
          <a:lstStyle/>
          <a:p>
            <a:r>
              <a:rPr lang="en-US" i="1" kern="1200" spc="100" baseline="0">
                <a:solidFill>
                  <a:schemeClr val="tx1">
                    <a:lumMod val="85000"/>
                    <a:lumOff val="15000"/>
                  </a:schemeClr>
                </a:solidFill>
                <a:latin typeface="+mj-lt"/>
                <a:ea typeface="+mj-ea"/>
                <a:cs typeface="+mj-cs"/>
              </a:rPr>
              <a:t>Principal Component Analysis (PCA) Denoising</a:t>
            </a:r>
          </a:p>
        </p:txBody>
      </p:sp>
      <p:sp>
        <p:nvSpPr>
          <p:cNvPr id="6" name="Content Placeholder 5">
            <a:extLst>
              <a:ext uri="{FF2B5EF4-FFF2-40B4-BE49-F238E27FC236}">
                <a16:creationId xmlns:a16="http://schemas.microsoft.com/office/drawing/2014/main" id="{BA6A9724-5EBF-B9CC-D594-07861F1B25CA}"/>
              </a:ext>
            </a:extLst>
          </p:cNvPr>
          <p:cNvSpPr>
            <a:spLocks noGrp="1"/>
          </p:cNvSpPr>
          <p:nvPr>
            <p:ph idx="1"/>
          </p:nvPr>
        </p:nvSpPr>
        <p:spPr>
          <a:xfrm>
            <a:off x="758825" y="3161680"/>
            <a:ext cx="8321167" cy="2620409"/>
          </a:xfrm>
        </p:spPr>
        <p:txBody>
          <a:bodyPr vert="horz" lIns="91440" tIns="45720" rIns="91440" bIns="45720" rtlCol="0" anchor="t">
            <a:normAutofit fontScale="92500" lnSpcReduction="10000"/>
          </a:bodyPr>
          <a:lstStyle/>
          <a:p>
            <a:pPr indent="-285750">
              <a:buFont typeface="Arial" panose="020B0604020202020204" pitchFamily="34" charset="0"/>
              <a:buChar char="•"/>
            </a:pPr>
            <a:r>
              <a:rPr lang="en-US"/>
              <a:t>PCA has wide application in statistical pattern recognition and signal processing </a:t>
            </a:r>
          </a:p>
          <a:p>
            <a:endParaRPr lang="en-US"/>
          </a:p>
          <a:p>
            <a:r>
              <a:rPr lang="en-US"/>
              <a:t>In PCA-based denoising, the original image is transformed into PCA domain and thereby preserves the important principal components only and removes the noise components </a:t>
            </a:r>
            <a:endParaRPr lang="en-US">
              <a:ea typeface="Calibri" panose="020F0502020204030204"/>
              <a:cs typeface="Calibri" panose="020F0502020204030204"/>
            </a:endParaRPr>
          </a:p>
        </p:txBody>
      </p:sp>
    </p:spTree>
    <p:extLst>
      <p:ext uri="{BB962C8B-B14F-4D97-AF65-F5344CB8AC3E}">
        <p14:creationId xmlns:p14="http://schemas.microsoft.com/office/powerpoint/2010/main" val="1149039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2DB766-314A-2BE1-1AC5-AD964CE61671}"/>
              </a:ext>
            </a:extLst>
          </p:cNvPr>
          <p:cNvSpPr>
            <a:spLocks noGrp="1"/>
          </p:cNvSpPr>
          <p:nvPr>
            <p:ph idx="1"/>
          </p:nvPr>
        </p:nvSpPr>
        <p:spPr>
          <a:xfrm>
            <a:off x="215549" y="1381431"/>
            <a:ext cx="2521212" cy="676571"/>
          </a:xfrm>
        </p:spPr>
        <p:txBody>
          <a:bodyPr vert="horz" lIns="91440" tIns="45720" rIns="91440" bIns="45720" rtlCol="0" anchor="t">
            <a:normAutofit/>
          </a:bodyPr>
          <a:lstStyle/>
          <a:p>
            <a:pPr marL="0" indent="0">
              <a:buNone/>
            </a:pPr>
            <a:r>
              <a:rPr lang="en-GB"/>
              <a:t>Given an image</a:t>
            </a:r>
          </a:p>
        </p:txBody>
      </p:sp>
      <p:pic>
        <p:nvPicPr>
          <p:cNvPr id="4" name="Picture 4">
            <a:extLst>
              <a:ext uri="{FF2B5EF4-FFF2-40B4-BE49-F238E27FC236}">
                <a16:creationId xmlns:a16="http://schemas.microsoft.com/office/drawing/2014/main" id="{4239799A-612C-6899-FC09-4B23F3F82C7F}"/>
              </a:ext>
            </a:extLst>
          </p:cNvPr>
          <p:cNvPicPr>
            <a:picLocks noChangeAspect="1"/>
          </p:cNvPicPr>
          <p:nvPr/>
        </p:nvPicPr>
        <p:blipFill>
          <a:blip r:embed="rId2"/>
          <a:stretch>
            <a:fillRect/>
          </a:stretch>
        </p:blipFill>
        <p:spPr>
          <a:xfrm>
            <a:off x="2584393" y="376488"/>
            <a:ext cx="2211946" cy="2526405"/>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827F26B1-2B9B-2D16-9959-8C34658243AA}"/>
              </a:ext>
            </a:extLst>
          </p:cNvPr>
          <p:cNvPicPr>
            <a:picLocks noChangeAspect="1"/>
          </p:cNvPicPr>
          <p:nvPr/>
        </p:nvPicPr>
        <p:blipFill>
          <a:blip r:embed="rId3"/>
          <a:stretch>
            <a:fillRect/>
          </a:stretch>
        </p:blipFill>
        <p:spPr>
          <a:xfrm>
            <a:off x="213693" y="3449943"/>
            <a:ext cx="4998943" cy="2707341"/>
          </a:xfrm>
          <a:prstGeom prst="rect">
            <a:avLst/>
          </a:prstGeom>
        </p:spPr>
      </p:pic>
      <p:pic>
        <p:nvPicPr>
          <p:cNvPr id="6" name="Picture 6" descr="Diagram&#10;&#10;Description automatically generated">
            <a:extLst>
              <a:ext uri="{FF2B5EF4-FFF2-40B4-BE49-F238E27FC236}">
                <a16:creationId xmlns:a16="http://schemas.microsoft.com/office/drawing/2014/main" id="{482385C7-F1D5-F5AE-BBFD-36AD042187AB}"/>
              </a:ext>
            </a:extLst>
          </p:cNvPr>
          <p:cNvPicPr>
            <a:picLocks noChangeAspect="1"/>
          </p:cNvPicPr>
          <p:nvPr/>
        </p:nvPicPr>
        <p:blipFill>
          <a:blip r:embed="rId4"/>
          <a:stretch>
            <a:fillRect/>
          </a:stretch>
        </p:blipFill>
        <p:spPr>
          <a:xfrm>
            <a:off x="6091517" y="521393"/>
            <a:ext cx="5701552" cy="5142859"/>
          </a:xfrm>
          <a:prstGeom prst="rect">
            <a:avLst/>
          </a:prstGeom>
        </p:spPr>
      </p:pic>
      <p:cxnSp>
        <p:nvCxnSpPr>
          <p:cNvPr id="7" name="Straight Arrow Connector 6">
            <a:extLst>
              <a:ext uri="{FF2B5EF4-FFF2-40B4-BE49-F238E27FC236}">
                <a16:creationId xmlns:a16="http://schemas.microsoft.com/office/drawing/2014/main" id="{A188780B-3D78-B91F-D274-12D558C993E9}"/>
              </a:ext>
            </a:extLst>
          </p:cNvPr>
          <p:cNvCxnSpPr/>
          <p:nvPr/>
        </p:nvCxnSpPr>
        <p:spPr>
          <a:xfrm>
            <a:off x="5542209" y="224308"/>
            <a:ext cx="98738" cy="6463046"/>
          </a:xfrm>
          <a:prstGeom prst="straightConnector1">
            <a:avLst/>
          </a:prstGeom>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4113954B-56E2-900C-2109-EBE0DEE2E6B3}"/>
              </a:ext>
            </a:extLst>
          </p:cNvPr>
          <p:cNvSpPr txBox="1"/>
          <p:nvPr/>
        </p:nvSpPr>
        <p:spPr>
          <a:xfrm>
            <a:off x="4222123" y="2718515"/>
            <a:ext cx="789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a:latin typeface="Cambria Math"/>
                <a:ea typeface="Cambria Math"/>
                <a:cs typeface="Calibri"/>
              </a:rPr>
              <a:t>n x m</a:t>
            </a:r>
            <a:endParaRPr lang="en-GB" i="1" err="1">
              <a:latin typeface="Cambria Math"/>
              <a:ea typeface="Cambria Math"/>
            </a:endParaRPr>
          </a:p>
        </p:txBody>
      </p:sp>
      <p:sp>
        <p:nvSpPr>
          <p:cNvPr id="11" name="TextBox 10">
            <a:extLst>
              <a:ext uri="{FF2B5EF4-FFF2-40B4-BE49-F238E27FC236}">
                <a16:creationId xmlns:a16="http://schemas.microsoft.com/office/drawing/2014/main" id="{EC547A59-FE2E-6CB5-A9CE-AF4180FCF922}"/>
              </a:ext>
            </a:extLst>
          </p:cNvPr>
          <p:cNvSpPr txBox="1"/>
          <p:nvPr/>
        </p:nvSpPr>
        <p:spPr>
          <a:xfrm>
            <a:off x="1378038" y="5476740"/>
            <a:ext cx="789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a:latin typeface="Cambria Math"/>
                <a:ea typeface="Cambria Math"/>
                <a:cs typeface="Calibri"/>
              </a:rPr>
              <a:t>n x 1</a:t>
            </a:r>
          </a:p>
        </p:txBody>
      </p:sp>
      <p:sp>
        <p:nvSpPr>
          <p:cNvPr id="12" name="TextBox 11">
            <a:extLst>
              <a:ext uri="{FF2B5EF4-FFF2-40B4-BE49-F238E27FC236}">
                <a16:creationId xmlns:a16="http://schemas.microsoft.com/office/drawing/2014/main" id="{F1FA596E-BD09-408F-AC2A-2CF69E9FF05C}"/>
              </a:ext>
            </a:extLst>
          </p:cNvPr>
          <p:cNvSpPr txBox="1"/>
          <p:nvPr/>
        </p:nvSpPr>
        <p:spPr>
          <a:xfrm>
            <a:off x="5703193" y="5283557"/>
            <a:ext cx="789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a:latin typeface="Cambria Math"/>
                <a:ea typeface="Cambria Math"/>
                <a:cs typeface="Calibri"/>
              </a:rPr>
              <a:t>n x m</a:t>
            </a:r>
            <a:endParaRPr lang="en-GB" i="1" err="1">
              <a:latin typeface="Cambria Math"/>
              <a:ea typeface="Cambria Math"/>
            </a:endParaRPr>
          </a:p>
        </p:txBody>
      </p:sp>
      <p:pic>
        <p:nvPicPr>
          <p:cNvPr id="2" name="Picture 7">
            <a:extLst>
              <a:ext uri="{FF2B5EF4-FFF2-40B4-BE49-F238E27FC236}">
                <a16:creationId xmlns:a16="http://schemas.microsoft.com/office/drawing/2014/main" id="{29160E51-98D6-6761-A4C1-F2944DAB03B6}"/>
              </a:ext>
            </a:extLst>
          </p:cNvPr>
          <p:cNvPicPr>
            <a:picLocks noChangeAspect="1"/>
          </p:cNvPicPr>
          <p:nvPr/>
        </p:nvPicPr>
        <p:blipFill>
          <a:blip r:embed="rId5"/>
          <a:stretch>
            <a:fillRect/>
          </a:stretch>
        </p:blipFill>
        <p:spPr>
          <a:xfrm>
            <a:off x="6365317" y="1300230"/>
            <a:ext cx="2670353" cy="2690611"/>
          </a:xfrm>
          <a:prstGeom prst="rect">
            <a:avLst/>
          </a:prstGeom>
        </p:spPr>
      </p:pic>
    </p:spTree>
    <p:extLst>
      <p:ext uri="{BB962C8B-B14F-4D97-AF65-F5344CB8AC3E}">
        <p14:creationId xmlns:p14="http://schemas.microsoft.com/office/powerpoint/2010/main" val="4270746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0E8A43-2495-A452-4AB4-F884F7234925}"/>
              </a:ext>
            </a:extLst>
          </p:cNvPr>
          <p:cNvSpPr>
            <a:spLocks noGrp="1"/>
          </p:cNvSpPr>
          <p:nvPr>
            <p:ph idx="1"/>
          </p:nvPr>
        </p:nvSpPr>
        <p:spPr>
          <a:xfrm>
            <a:off x="301580" y="290893"/>
            <a:ext cx="5975798" cy="487677"/>
          </a:xfrm>
        </p:spPr>
        <p:txBody>
          <a:bodyPr vert="horz" lIns="91440" tIns="45720" rIns="91440" bIns="45720" rtlCol="0" anchor="t">
            <a:normAutofit/>
          </a:bodyPr>
          <a:lstStyle/>
          <a:p>
            <a:pPr marL="0" indent="0">
              <a:buNone/>
            </a:pPr>
            <a:r>
              <a:rPr lang="en-GB">
                <a:cs typeface="Calibri" panose="020F0502020204030204"/>
              </a:rPr>
              <a:t>Based on eigenvalues and eigenvectors:</a:t>
            </a:r>
          </a:p>
        </p:txBody>
      </p:sp>
      <p:pic>
        <p:nvPicPr>
          <p:cNvPr id="4" name="Picture 4">
            <a:extLst>
              <a:ext uri="{FF2B5EF4-FFF2-40B4-BE49-F238E27FC236}">
                <a16:creationId xmlns:a16="http://schemas.microsoft.com/office/drawing/2014/main" id="{9434255A-C34B-68FF-E29E-25EF53D76CBD}"/>
              </a:ext>
            </a:extLst>
          </p:cNvPr>
          <p:cNvPicPr>
            <a:picLocks noChangeAspect="1"/>
          </p:cNvPicPr>
          <p:nvPr/>
        </p:nvPicPr>
        <p:blipFill>
          <a:blip r:embed="rId2"/>
          <a:stretch>
            <a:fillRect/>
          </a:stretch>
        </p:blipFill>
        <p:spPr>
          <a:xfrm>
            <a:off x="298076" y="968269"/>
            <a:ext cx="5880847" cy="1010609"/>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03980BA0-AA7F-AD43-802E-0A6683D0CE6D}"/>
              </a:ext>
            </a:extLst>
          </p:cNvPr>
          <p:cNvPicPr>
            <a:picLocks noChangeAspect="1"/>
          </p:cNvPicPr>
          <p:nvPr/>
        </p:nvPicPr>
        <p:blipFill>
          <a:blip r:embed="rId3"/>
          <a:stretch>
            <a:fillRect/>
          </a:stretch>
        </p:blipFill>
        <p:spPr>
          <a:xfrm>
            <a:off x="298076" y="2222809"/>
            <a:ext cx="6754905" cy="950882"/>
          </a:xfrm>
          <a:prstGeom prst="rect">
            <a:avLst/>
          </a:prstGeom>
        </p:spPr>
      </p:pic>
      <p:pic>
        <p:nvPicPr>
          <p:cNvPr id="6" name="Picture 6">
            <a:extLst>
              <a:ext uri="{FF2B5EF4-FFF2-40B4-BE49-F238E27FC236}">
                <a16:creationId xmlns:a16="http://schemas.microsoft.com/office/drawing/2014/main" id="{3A1330E8-AFBD-D0BA-FA69-ACB84014E358}"/>
              </a:ext>
            </a:extLst>
          </p:cNvPr>
          <p:cNvPicPr>
            <a:picLocks noChangeAspect="1"/>
          </p:cNvPicPr>
          <p:nvPr/>
        </p:nvPicPr>
        <p:blipFill>
          <a:blip r:embed="rId4"/>
          <a:stretch>
            <a:fillRect/>
          </a:stretch>
        </p:blipFill>
        <p:spPr>
          <a:xfrm>
            <a:off x="298077" y="3427250"/>
            <a:ext cx="9756976" cy="1353256"/>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42BB00B6-E6CC-87FF-B602-AD191152E8F3}"/>
              </a:ext>
            </a:extLst>
          </p:cNvPr>
          <p:cNvPicPr>
            <a:picLocks noChangeAspect="1"/>
          </p:cNvPicPr>
          <p:nvPr/>
        </p:nvPicPr>
        <p:blipFill>
          <a:blip r:embed="rId5"/>
          <a:stretch>
            <a:fillRect/>
          </a:stretch>
        </p:blipFill>
        <p:spPr>
          <a:xfrm>
            <a:off x="298077" y="5195370"/>
            <a:ext cx="10968317" cy="994436"/>
          </a:xfrm>
          <a:prstGeom prst="rect">
            <a:avLst/>
          </a:prstGeom>
        </p:spPr>
      </p:pic>
      <p:sp>
        <p:nvSpPr>
          <p:cNvPr id="9" name="TextBox 8">
            <a:extLst>
              <a:ext uri="{FF2B5EF4-FFF2-40B4-BE49-F238E27FC236}">
                <a16:creationId xmlns:a16="http://schemas.microsoft.com/office/drawing/2014/main" id="{69975787-E3FB-C917-D0C0-5E3F0CA4E517}"/>
              </a:ext>
            </a:extLst>
          </p:cNvPr>
          <p:cNvSpPr txBox="1"/>
          <p:nvPr/>
        </p:nvSpPr>
        <p:spPr>
          <a:xfrm>
            <a:off x="68686" y="1795529"/>
            <a:ext cx="789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a:latin typeface="Cambria Math"/>
                <a:ea typeface="Cambria Math"/>
                <a:cs typeface="Calibri"/>
              </a:rPr>
              <a:t>n x n</a:t>
            </a:r>
            <a:endParaRPr lang="en-GB" i="1" err="1">
              <a:latin typeface="Cambria Math"/>
              <a:ea typeface="Cambria Math"/>
            </a:endParaRPr>
          </a:p>
        </p:txBody>
      </p:sp>
      <p:sp>
        <p:nvSpPr>
          <p:cNvPr id="2" name="TextBox 1">
            <a:extLst>
              <a:ext uri="{FF2B5EF4-FFF2-40B4-BE49-F238E27FC236}">
                <a16:creationId xmlns:a16="http://schemas.microsoft.com/office/drawing/2014/main" id="{5CCEDE15-FCE4-E6A5-258F-7045FCD4B85B}"/>
              </a:ext>
            </a:extLst>
          </p:cNvPr>
          <p:cNvSpPr txBox="1"/>
          <p:nvPr/>
        </p:nvSpPr>
        <p:spPr>
          <a:xfrm>
            <a:off x="862883" y="4661078"/>
            <a:ext cx="789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a:latin typeface="Cambria Math"/>
                <a:ea typeface="Cambria Math"/>
                <a:cs typeface="Calibri"/>
              </a:rPr>
              <a:t>K x n</a:t>
            </a:r>
          </a:p>
        </p:txBody>
      </p:sp>
      <p:sp>
        <p:nvSpPr>
          <p:cNvPr id="8" name="TextBox 7">
            <a:extLst>
              <a:ext uri="{FF2B5EF4-FFF2-40B4-BE49-F238E27FC236}">
                <a16:creationId xmlns:a16="http://schemas.microsoft.com/office/drawing/2014/main" id="{99030237-8BEC-5856-F49B-5A53F1164EAE}"/>
              </a:ext>
            </a:extLst>
          </p:cNvPr>
          <p:cNvSpPr txBox="1"/>
          <p:nvPr/>
        </p:nvSpPr>
        <p:spPr>
          <a:xfrm>
            <a:off x="744827" y="2986824"/>
            <a:ext cx="789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a:latin typeface="Cambria Math"/>
                <a:ea typeface="Cambria Math"/>
                <a:cs typeface="Calibri"/>
              </a:rPr>
              <a:t>n x n</a:t>
            </a:r>
            <a:endParaRPr lang="en-GB" i="1" err="1">
              <a:latin typeface="Cambria Math"/>
              <a:ea typeface="Cambria Math"/>
            </a:endParaRPr>
          </a:p>
        </p:txBody>
      </p:sp>
      <p:sp>
        <p:nvSpPr>
          <p:cNvPr id="10" name="TextBox 9">
            <a:extLst>
              <a:ext uri="{FF2B5EF4-FFF2-40B4-BE49-F238E27FC236}">
                <a16:creationId xmlns:a16="http://schemas.microsoft.com/office/drawing/2014/main" id="{93AB9CDB-8525-A48A-F7BD-A341FF949208}"/>
              </a:ext>
            </a:extLst>
          </p:cNvPr>
          <p:cNvSpPr txBox="1"/>
          <p:nvPr/>
        </p:nvSpPr>
        <p:spPr>
          <a:xfrm>
            <a:off x="1345841" y="2986824"/>
            <a:ext cx="789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a:latin typeface="Cambria Math"/>
                <a:ea typeface="Cambria Math"/>
                <a:cs typeface="Calibri"/>
              </a:rPr>
              <a:t>n x 1</a:t>
            </a:r>
            <a:endParaRPr lang="en-GB" i="1" err="1">
              <a:latin typeface="Cambria Math"/>
              <a:ea typeface="Cambria Math"/>
            </a:endParaRPr>
          </a:p>
        </p:txBody>
      </p:sp>
      <p:sp>
        <p:nvSpPr>
          <p:cNvPr id="11" name="TextBox 10">
            <a:extLst>
              <a:ext uri="{FF2B5EF4-FFF2-40B4-BE49-F238E27FC236}">
                <a16:creationId xmlns:a16="http://schemas.microsoft.com/office/drawing/2014/main" id="{8FD7ABD9-066E-EDE8-7508-EF4EC099C8DC}"/>
              </a:ext>
            </a:extLst>
          </p:cNvPr>
          <p:cNvSpPr txBox="1"/>
          <p:nvPr/>
        </p:nvSpPr>
        <p:spPr>
          <a:xfrm>
            <a:off x="744826" y="6002627"/>
            <a:ext cx="789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a:latin typeface="Cambria Math"/>
                <a:ea typeface="Cambria Math"/>
                <a:cs typeface="Calibri"/>
              </a:rPr>
              <a:t>N x k</a:t>
            </a:r>
          </a:p>
        </p:txBody>
      </p:sp>
      <p:sp>
        <p:nvSpPr>
          <p:cNvPr id="12" name="TextBox 11">
            <a:extLst>
              <a:ext uri="{FF2B5EF4-FFF2-40B4-BE49-F238E27FC236}">
                <a16:creationId xmlns:a16="http://schemas.microsoft.com/office/drawing/2014/main" id="{D2AB1E46-D4E5-70FC-AC52-0A0EF7162EE0}"/>
              </a:ext>
            </a:extLst>
          </p:cNvPr>
          <p:cNvSpPr txBox="1"/>
          <p:nvPr/>
        </p:nvSpPr>
        <p:spPr>
          <a:xfrm>
            <a:off x="1259981" y="6002627"/>
            <a:ext cx="789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i="1">
                <a:latin typeface="Cambria Math"/>
                <a:ea typeface="Cambria Math"/>
                <a:cs typeface="Calibri"/>
              </a:rPr>
              <a:t>K x m</a:t>
            </a:r>
          </a:p>
        </p:txBody>
      </p:sp>
    </p:spTree>
    <p:extLst>
      <p:ext uri="{BB962C8B-B14F-4D97-AF65-F5344CB8AC3E}">
        <p14:creationId xmlns:p14="http://schemas.microsoft.com/office/powerpoint/2010/main" val="917349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49EC2B4-BE9F-0D8A-25CD-77DACCC9BB75}"/>
              </a:ext>
            </a:extLst>
          </p:cNvPr>
          <p:cNvGraphicFramePr>
            <a:graphicFrameLocks noGrp="1"/>
          </p:cNvGraphicFramePr>
          <p:nvPr>
            <p:extLst>
              <p:ext uri="{D42A27DB-BD31-4B8C-83A1-F6EECF244321}">
                <p14:modId xmlns:p14="http://schemas.microsoft.com/office/powerpoint/2010/main" val="3828814649"/>
              </p:ext>
            </p:extLst>
          </p:nvPr>
        </p:nvGraphicFramePr>
        <p:xfrm>
          <a:off x="775526" y="2809029"/>
          <a:ext cx="9656610" cy="3396786"/>
        </p:xfrm>
        <a:graphic>
          <a:graphicData uri="http://schemas.openxmlformats.org/drawingml/2006/table">
            <a:tbl>
              <a:tblPr firstRow="1" bandRow="1">
                <a:tableStyleId>{5C22544A-7EE6-4342-B048-85BDC9FD1C3A}</a:tableStyleId>
              </a:tblPr>
              <a:tblGrid>
                <a:gridCol w="1609435">
                  <a:extLst>
                    <a:ext uri="{9D8B030D-6E8A-4147-A177-3AD203B41FA5}">
                      <a16:colId xmlns:a16="http://schemas.microsoft.com/office/drawing/2014/main" val="531593017"/>
                    </a:ext>
                  </a:extLst>
                </a:gridCol>
                <a:gridCol w="1609435">
                  <a:extLst>
                    <a:ext uri="{9D8B030D-6E8A-4147-A177-3AD203B41FA5}">
                      <a16:colId xmlns:a16="http://schemas.microsoft.com/office/drawing/2014/main" val="3213510797"/>
                    </a:ext>
                  </a:extLst>
                </a:gridCol>
                <a:gridCol w="1609435">
                  <a:extLst>
                    <a:ext uri="{9D8B030D-6E8A-4147-A177-3AD203B41FA5}">
                      <a16:colId xmlns:a16="http://schemas.microsoft.com/office/drawing/2014/main" val="4068580277"/>
                    </a:ext>
                  </a:extLst>
                </a:gridCol>
                <a:gridCol w="1609435">
                  <a:extLst>
                    <a:ext uri="{9D8B030D-6E8A-4147-A177-3AD203B41FA5}">
                      <a16:colId xmlns:a16="http://schemas.microsoft.com/office/drawing/2014/main" val="2413662315"/>
                    </a:ext>
                  </a:extLst>
                </a:gridCol>
                <a:gridCol w="1609435">
                  <a:extLst>
                    <a:ext uri="{9D8B030D-6E8A-4147-A177-3AD203B41FA5}">
                      <a16:colId xmlns:a16="http://schemas.microsoft.com/office/drawing/2014/main" val="4019724279"/>
                    </a:ext>
                  </a:extLst>
                </a:gridCol>
                <a:gridCol w="1609435">
                  <a:extLst>
                    <a:ext uri="{9D8B030D-6E8A-4147-A177-3AD203B41FA5}">
                      <a16:colId xmlns:a16="http://schemas.microsoft.com/office/drawing/2014/main" val="1596351860"/>
                    </a:ext>
                  </a:extLst>
                </a:gridCol>
              </a:tblGrid>
              <a:tr h="694366">
                <a:tc>
                  <a:txBody>
                    <a:bodyPr/>
                    <a:lstStyle/>
                    <a:p>
                      <a:r>
                        <a:rPr lang="en-GB"/>
                        <a:t>Noise Levels</a:t>
                      </a:r>
                    </a:p>
                  </a:txBody>
                  <a:tcPr/>
                </a:tc>
                <a:tc>
                  <a:txBody>
                    <a:bodyPr/>
                    <a:lstStyle/>
                    <a:p>
                      <a:r>
                        <a:rPr lang="en-GB"/>
                        <a:t>10%</a:t>
                      </a:r>
                    </a:p>
                  </a:txBody>
                  <a:tcPr/>
                </a:tc>
                <a:tc>
                  <a:txBody>
                    <a:bodyPr/>
                    <a:lstStyle/>
                    <a:p>
                      <a:r>
                        <a:rPr lang="en-GB"/>
                        <a:t>20%</a:t>
                      </a:r>
                    </a:p>
                  </a:txBody>
                  <a:tcPr/>
                </a:tc>
                <a:tc>
                  <a:txBody>
                    <a:bodyPr/>
                    <a:lstStyle/>
                    <a:p>
                      <a:r>
                        <a:rPr lang="en-GB"/>
                        <a:t>30%</a:t>
                      </a:r>
                    </a:p>
                  </a:txBody>
                  <a:tcPr/>
                </a:tc>
                <a:tc>
                  <a:txBody>
                    <a:bodyPr/>
                    <a:lstStyle/>
                    <a:p>
                      <a:r>
                        <a:rPr lang="en-GB"/>
                        <a:t>40%</a:t>
                      </a:r>
                    </a:p>
                  </a:txBody>
                  <a:tcPr/>
                </a:tc>
                <a:tc>
                  <a:txBody>
                    <a:bodyPr/>
                    <a:lstStyle/>
                    <a:p>
                      <a:r>
                        <a:rPr lang="en-GB"/>
                        <a:t>50%</a:t>
                      </a:r>
                    </a:p>
                  </a:txBody>
                  <a:tcPr/>
                </a:tc>
                <a:extLst>
                  <a:ext uri="{0D108BD9-81ED-4DB2-BD59-A6C34878D82A}">
                    <a16:rowId xmlns:a16="http://schemas.microsoft.com/office/drawing/2014/main" val="2957276124"/>
                  </a:ext>
                </a:extLst>
              </a:tr>
              <a:tr h="1351210">
                <a:tc>
                  <a:txBody>
                    <a:bodyPr/>
                    <a:lstStyle/>
                    <a:p>
                      <a:r>
                        <a:rPr lang="en-GB"/>
                        <a:t>Noisy</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12128200"/>
                  </a:ext>
                </a:extLst>
              </a:tr>
              <a:tr h="1351210">
                <a:tc>
                  <a:txBody>
                    <a:bodyPr/>
                    <a:lstStyle/>
                    <a:p>
                      <a:r>
                        <a:rPr lang="en-GB"/>
                        <a:t>Denoised</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36467855"/>
                  </a:ext>
                </a:extLst>
              </a:tr>
            </a:tbl>
          </a:graphicData>
        </a:graphic>
      </p:graphicFrame>
      <p:pic>
        <p:nvPicPr>
          <p:cNvPr id="5" name="Picture 5" descr="A picture containing apple, red, fruit, sitting&#10;&#10;Description automatically generated">
            <a:extLst>
              <a:ext uri="{FF2B5EF4-FFF2-40B4-BE49-F238E27FC236}">
                <a16:creationId xmlns:a16="http://schemas.microsoft.com/office/drawing/2014/main" id="{A0C1FCF3-241B-4FB2-7B26-617F88AFC0EF}"/>
              </a:ext>
            </a:extLst>
          </p:cNvPr>
          <p:cNvPicPr>
            <a:picLocks noChangeAspect="1"/>
          </p:cNvPicPr>
          <p:nvPr/>
        </p:nvPicPr>
        <p:blipFill rotWithShape="1">
          <a:blip r:embed="rId3"/>
          <a:srcRect t="20588" r="224" b="-245"/>
          <a:stretch/>
        </p:blipFill>
        <p:spPr>
          <a:xfrm>
            <a:off x="988651" y="590644"/>
            <a:ext cx="2737064" cy="2000162"/>
          </a:xfrm>
          <a:prstGeom prst="rect">
            <a:avLst/>
          </a:prstGeom>
        </p:spPr>
      </p:pic>
      <p:pic>
        <p:nvPicPr>
          <p:cNvPr id="8" name="Picture 8">
            <a:extLst>
              <a:ext uri="{FF2B5EF4-FFF2-40B4-BE49-F238E27FC236}">
                <a16:creationId xmlns:a16="http://schemas.microsoft.com/office/drawing/2014/main" id="{68FC34A7-8A3D-F1A5-AFB6-E94C7DAA03CC}"/>
              </a:ext>
            </a:extLst>
          </p:cNvPr>
          <p:cNvPicPr>
            <a:picLocks noChangeAspect="1"/>
          </p:cNvPicPr>
          <p:nvPr/>
        </p:nvPicPr>
        <p:blipFill>
          <a:blip r:embed="rId4"/>
          <a:stretch>
            <a:fillRect/>
          </a:stretch>
        </p:blipFill>
        <p:spPr>
          <a:xfrm>
            <a:off x="2357239" y="3471425"/>
            <a:ext cx="1647544" cy="1380535"/>
          </a:xfrm>
          <a:prstGeom prst="rect">
            <a:avLst/>
          </a:prstGeom>
        </p:spPr>
      </p:pic>
      <p:pic>
        <p:nvPicPr>
          <p:cNvPr id="9" name="Picture 9">
            <a:extLst>
              <a:ext uri="{FF2B5EF4-FFF2-40B4-BE49-F238E27FC236}">
                <a16:creationId xmlns:a16="http://schemas.microsoft.com/office/drawing/2014/main" id="{601C5F29-7482-DD72-463D-CB5E2B61F16C}"/>
              </a:ext>
            </a:extLst>
          </p:cNvPr>
          <p:cNvPicPr>
            <a:picLocks noChangeAspect="1"/>
          </p:cNvPicPr>
          <p:nvPr/>
        </p:nvPicPr>
        <p:blipFill>
          <a:blip r:embed="rId5"/>
          <a:stretch>
            <a:fillRect/>
          </a:stretch>
        </p:blipFill>
        <p:spPr>
          <a:xfrm>
            <a:off x="4002979" y="3470465"/>
            <a:ext cx="1588929" cy="1468123"/>
          </a:xfrm>
          <a:prstGeom prst="rect">
            <a:avLst/>
          </a:prstGeom>
        </p:spPr>
      </p:pic>
      <p:pic>
        <p:nvPicPr>
          <p:cNvPr id="11" name="Picture 11">
            <a:extLst>
              <a:ext uri="{FF2B5EF4-FFF2-40B4-BE49-F238E27FC236}">
                <a16:creationId xmlns:a16="http://schemas.microsoft.com/office/drawing/2014/main" id="{7240401A-FF7D-669E-1264-FC04E058D41F}"/>
              </a:ext>
            </a:extLst>
          </p:cNvPr>
          <p:cNvPicPr>
            <a:picLocks noChangeAspect="1"/>
          </p:cNvPicPr>
          <p:nvPr/>
        </p:nvPicPr>
        <p:blipFill>
          <a:blip r:embed="rId6"/>
          <a:stretch>
            <a:fillRect/>
          </a:stretch>
        </p:blipFill>
        <p:spPr>
          <a:xfrm>
            <a:off x="5617157" y="3467286"/>
            <a:ext cx="1597946" cy="1469970"/>
          </a:xfrm>
          <a:prstGeom prst="rect">
            <a:avLst/>
          </a:prstGeom>
        </p:spPr>
      </p:pic>
      <p:pic>
        <p:nvPicPr>
          <p:cNvPr id="13" name="Picture 13" descr="A picture containing porcelain&#10;&#10;Description automatically generated">
            <a:extLst>
              <a:ext uri="{FF2B5EF4-FFF2-40B4-BE49-F238E27FC236}">
                <a16:creationId xmlns:a16="http://schemas.microsoft.com/office/drawing/2014/main" id="{72F09425-FDFA-9322-4FDA-0A060B33AA9C}"/>
              </a:ext>
            </a:extLst>
          </p:cNvPr>
          <p:cNvPicPr>
            <a:picLocks noChangeAspect="1"/>
          </p:cNvPicPr>
          <p:nvPr/>
        </p:nvPicPr>
        <p:blipFill>
          <a:blip r:embed="rId7"/>
          <a:stretch>
            <a:fillRect/>
          </a:stretch>
        </p:blipFill>
        <p:spPr>
          <a:xfrm>
            <a:off x="7172718" y="3466873"/>
            <a:ext cx="1670089" cy="1403163"/>
          </a:xfrm>
          <a:prstGeom prst="rect">
            <a:avLst/>
          </a:prstGeom>
        </p:spPr>
      </p:pic>
      <p:pic>
        <p:nvPicPr>
          <p:cNvPr id="14" name="Picture 14">
            <a:extLst>
              <a:ext uri="{FF2B5EF4-FFF2-40B4-BE49-F238E27FC236}">
                <a16:creationId xmlns:a16="http://schemas.microsoft.com/office/drawing/2014/main" id="{8BA6C566-EF3A-AAFD-2129-791EB3923385}"/>
              </a:ext>
            </a:extLst>
          </p:cNvPr>
          <p:cNvPicPr>
            <a:picLocks noChangeAspect="1"/>
          </p:cNvPicPr>
          <p:nvPr/>
        </p:nvPicPr>
        <p:blipFill>
          <a:blip r:embed="rId8"/>
          <a:stretch>
            <a:fillRect/>
          </a:stretch>
        </p:blipFill>
        <p:spPr>
          <a:xfrm>
            <a:off x="8800424" y="3499215"/>
            <a:ext cx="1661070" cy="1333973"/>
          </a:xfrm>
          <a:prstGeom prst="rect">
            <a:avLst/>
          </a:prstGeom>
        </p:spPr>
      </p:pic>
      <p:pic>
        <p:nvPicPr>
          <p:cNvPr id="18" name="Picture 18">
            <a:extLst>
              <a:ext uri="{FF2B5EF4-FFF2-40B4-BE49-F238E27FC236}">
                <a16:creationId xmlns:a16="http://schemas.microsoft.com/office/drawing/2014/main" id="{C5A5010B-6BFF-4B5B-2D00-46FECEC89010}"/>
              </a:ext>
            </a:extLst>
          </p:cNvPr>
          <p:cNvPicPr>
            <a:picLocks noChangeAspect="1"/>
          </p:cNvPicPr>
          <p:nvPr/>
        </p:nvPicPr>
        <p:blipFill>
          <a:blip r:embed="rId9"/>
          <a:stretch>
            <a:fillRect/>
          </a:stretch>
        </p:blipFill>
        <p:spPr>
          <a:xfrm>
            <a:off x="2393311" y="4858342"/>
            <a:ext cx="1755757" cy="1474344"/>
          </a:xfrm>
          <a:prstGeom prst="rect">
            <a:avLst/>
          </a:prstGeom>
        </p:spPr>
      </p:pic>
      <p:pic>
        <p:nvPicPr>
          <p:cNvPr id="19" name="Picture 19">
            <a:extLst>
              <a:ext uri="{FF2B5EF4-FFF2-40B4-BE49-F238E27FC236}">
                <a16:creationId xmlns:a16="http://schemas.microsoft.com/office/drawing/2014/main" id="{729063D3-6479-DECF-46F9-15D4DBDFCC68}"/>
              </a:ext>
            </a:extLst>
          </p:cNvPr>
          <p:cNvPicPr>
            <a:picLocks noChangeAspect="1"/>
          </p:cNvPicPr>
          <p:nvPr/>
        </p:nvPicPr>
        <p:blipFill>
          <a:blip r:embed="rId10"/>
          <a:stretch>
            <a:fillRect/>
          </a:stretch>
        </p:blipFill>
        <p:spPr>
          <a:xfrm>
            <a:off x="3768518" y="4913251"/>
            <a:ext cx="1850443" cy="1360018"/>
          </a:xfrm>
          <a:prstGeom prst="rect">
            <a:avLst/>
          </a:prstGeom>
        </p:spPr>
      </p:pic>
      <p:pic>
        <p:nvPicPr>
          <p:cNvPr id="20" name="Picture 20">
            <a:extLst>
              <a:ext uri="{FF2B5EF4-FFF2-40B4-BE49-F238E27FC236}">
                <a16:creationId xmlns:a16="http://schemas.microsoft.com/office/drawing/2014/main" id="{EFACE1C8-314A-EEC7-80E4-4882EF7EF10A}"/>
              </a:ext>
            </a:extLst>
          </p:cNvPr>
          <p:cNvPicPr>
            <a:picLocks noChangeAspect="1"/>
          </p:cNvPicPr>
          <p:nvPr/>
        </p:nvPicPr>
        <p:blipFill>
          <a:blip r:embed="rId11"/>
          <a:stretch>
            <a:fillRect/>
          </a:stretch>
        </p:blipFill>
        <p:spPr>
          <a:xfrm>
            <a:off x="5495418" y="4910724"/>
            <a:ext cx="1719686" cy="1360564"/>
          </a:xfrm>
          <a:prstGeom prst="rect">
            <a:avLst/>
          </a:prstGeom>
        </p:spPr>
      </p:pic>
      <p:pic>
        <p:nvPicPr>
          <p:cNvPr id="21" name="Picture 21" descr="A picture containing branchiopod crustacean&#10;&#10;Description automatically generated">
            <a:extLst>
              <a:ext uri="{FF2B5EF4-FFF2-40B4-BE49-F238E27FC236}">
                <a16:creationId xmlns:a16="http://schemas.microsoft.com/office/drawing/2014/main" id="{B7CFC59A-1CEF-B569-A230-35729F6B18C0}"/>
              </a:ext>
            </a:extLst>
          </p:cNvPr>
          <p:cNvPicPr>
            <a:picLocks noChangeAspect="1"/>
          </p:cNvPicPr>
          <p:nvPr/>
        </p:nvPicPr>
        <p:blipFill>
          <a:blip r:embed="rId12"/>
          <a:stretch>
            <a:fillRect/>
          </a:stretch>
        </p:blipFill>
        <p:spPr>
          <a:xfrm>
            <a:off x="7078033" y="4768502"/>
            <a:ext cx="1764775" cy="1433090"/>
          </a:xfrm>
          <a:prstGeom prst="rect">
            <a:avLst/>
          </a:prstGeom>
        </p:spPr>
      </p:pic>
      <p:pic>
        <p:nvPicPr>
          <p:cNvPr id="22" name="Picture 22">
            <a:extLst>
              <a:ext uri="{FF2B5EF4-FFF2-40B4-BE49-F238E27FC236}">
                <a16:creationId xmlns:a16="http://schemas.microsoft.com/office/drawing/2014/main" id="{1AFC8DCB-BD7D-9D1F-00D6-FD4758CBE8AB}"/>
              </a:ext>
            </a:extLst>
          </p:cNvPr>
          <p:cNvPicPr>
            <a:picLocks noChangeAspect="1"/>
          </p:cNvPicPr>
          <p:nvPr/>
        </p:nvPicPr>
        <p:blipFill>
          <a:blip r:embed="rId13"/>
          <a:stretch>
            <a:fillRect/>
          </a:stretch>
        </p:blipFill>
        <p:spPr>
          <a:xfrm>
            <a:off x="8841002" y="4834724"/>
            <a:ext cx="1733464" cy="1385374"/>
          </a:xfrm>
          <a:prstGeom prst="rect">
            <a:avLst/>
          </a:prstGeom>
        </p:spPr>
      </p:pic>
      <p:pic>
        <p:nvPicPr>
          <p:cNvPr id="23" name="Picture 23">
            <a:extLst>
              <a:ext uri="{FF2B5EF4-FFF2-40B4-BE49-F238E27FC236}">
                <a16:creationId xmlns:a16="http://schemas.microsoft.com/office/drawing/2014/main" id="{329B594D-CBC1-EA33-A68C-187424E07902}"/>
              </a:ext>
            </a:extLst>
          </p:cNvPr>
          <p:cNvPicPr>
            <a:picLocks noChangeAspect="1"/>
          </p:cNvPicPr>
          <p:nvPr/>
        </p:nvPicPr>
        <p:blipFill rotWithShape="1">
          <a:blip r:embed="rId14"/>
          <a:srcRect t="18133" r="-224" b="-267"/>
          <a:stretch/>
        </p:blipFill>
        <p:spPr>
          <a:xfrm>
            <a:off x="8088021" y="591718"/>
            <a:ext cx="2749353" cy="1895667"/>
          </a:xfrm>
          <a:prstGeom prst="rect">
            <a:avLst/>
          </a:prstGeom>
        </p:spPr>
      </p:pic>
      <p:sp>
        <p:nvSpPr>
          <p:cNvPr id="24" name="TextBox 23">
            <a:extLst>
              <a:ext uri="{FF2B5EF4-FFF2-40B4-BE49-F238E27FC236}">
                <a16:creationId xmlns:a16="http://schemas.microsoft.com/office/drawing/2014/main" id="{04E70151-F66A-0B51-52BD-5C0B08559F9A}"/>
              </a:ext>
            </a:extLst>
          </p:cNvPr>
          <p:cNvSpPr txBox="1"/>
          <p:nvPr/>
        </p:nvSpPr>
        <p:spPr>
          <a:xfrm>
            <a:off x="1186016" y="122903"/>
            <a:ext cx="30111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Original Image</a:t>
            </a:r>
          </a:p>
        </p:txBody>
      </p:sp>
      <p:sp>
        <p:nvSpPr>
          <p:cNvPr id="25" name="TextBox 24">
            <a:extLst>
              <a:ext uri="{FF2B5EF4-FFF2-40B4-BE49-F238E27FC236}">
                <a16:creationId xmlns:a16="http://schemas.microsoft.com/office/drawing/2014/main" id="{95740437-2107-D45E-33BB-E5E787113F07}"/>
              </a:ext>
            </a:extLst>
          </p:cNvPr>
          <p:cNvSpPr txBox="1"/>
          <p:nvPr/>
        </p:nvSpPr>
        <p:spPr>
          <a:xfrm>
            <a:off x="8443452" y="122903"/>
            <a:ext cx="2839064" cy="368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Grey-scale Image</a:t>
            </a:r>
          </a:p>
        </p:txBody>
      </p:sp>
      <p:sp>
        <p:nvSpPr>
          <p:cNvPr id="27" name="TextBox 26">
            <a:extLst>
              <a:ext uri="{FF2B5EF4-FFF2-40B4-BE49-F238E27FC236}">
                <a16:creationId xmlns:a16="http://schemas.microsoft.com/office/drawing/2014/main" id="{12CCFABE-66BD-0BF7-C425-A132723CB18B}"/>
              </a:ext>
            </a:extLst>
          </p:cNvPr>
          <p:cNvSpPr txBox="1"/>
          <p:nvPr/>
        </p:nvSpPr>
        <p:spPr>
          <a:xfrm>
            <a:off x="4492113" y="1499419"/>
            <a:ext cx="35150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i="1">
                <a:latin typeface="Sitka Banner"/>
              </a:rPr>
              <a:t>Gaussian Noise</a:t>
            </a:r>
          </a:p>
        </p:txBody>
      </p:sp>
    </p:spTree>
    <p:extLst>
      <p:ext uri="{BB962C8B-B14F-4D97-AF65-F5344CB8AC3E}">
        <p14:creationId xmlns:p14="http://schemas.microsoft.com/office/powerpoint/2010/main" val="3228552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shape&#10;&#10;Description automatically generated">
            <a:extLst>
              <a:ext uri="{FF2B5EF4-FFF2-40B4-BE49-F238E27FC236}">
                <a16:creationId xmlns:a16="http://schemas.microsoft.com/office/drawing/2014/main" id="{7AB6EB20-2998-A77D-D526-52BFC7BC804D}"/>
              </a:ext>
            </a:extLst>
          </p:cNvPr>
          <p:cNvPicPr>
            <a:picLocks noChangeAspect="1"/>
          </p:cNvPicPr>
          <p:nvPr/>
        </p:nvPicPr>
        <p:blipFill>
          <a:blip r:embed="rId2"/>
          <a:stretch>
            <a:fillRect/>
          </a:stretch>
        </p:blipFill>
        <p:spPr>
          <a:xfrm>
            <a:off x="1528916" y="488848"/>
            <a:ext cx="8175522" cy="2058013"/>
          </a:xfrm>
          <a:prstGeom prst="rect">
            <a:avLst/>
          </a:prstGeom>
        </p:spPr>
      </p:pic>
      <p:graphicFrame>
        <p:nvGraphicFramePr>
          <p:cNvPr id="5" name="Table 4">
            <a:extLst>
              <a:ext uri="{FF2B5EF4-FFF2-40B4-BE49-F238E27FC236}">
                <a16:creationId xmlns:a16="http://schemas.microsoft.com/office/drawing/2014/main" id="{3D3E8D50-5DAB-A441-8428-7915B3077974}"/>
              </a:ext>
            </a:extLst>
          </p:cNvPr>
          <p:cNvGraphicFramePr>
            <a:graphicFrameLocks noGrp="1"/>
          </p:cNvGraphicFramePr>
          <p:nvPr/>
        </p:nvGraphicFramePr>
        <p:xfrm>
          <a:off x="775526" y="2809029"/>
          <a:ext cx="9656610" cy="3396786"/>
        </p:xfrm>
        <a:graphic>
          <a:graphicData uri="http://schemas.openxmlformats.org/drawingml/2006/table">
            <a:tbl>
              <a:tblPr firstRow="1" bandRow="1">
                <a:tableStyleId>{5C22544A-7EE6-4342-B048-85BDC9FD1C3A}</a:tableStyleId>
              </a:tblPr>
              <a:tblGrid>
                <a:gridCol w="1609435">
                  <a:extLst>
                    <a:ext uri="{9D8B030D-6E8A-4147-A177-3AD203B41FA5}">
                      <a16:colId xmlns:a16="http://schemas.microsoft.com/office/drawing/2014/main" val="531593017"/>
                    </a:ext>
                  </a:extLst>
                </a:gridCol>
                <a:gridCol w="1609435">
                  <a:extLst>
                    <a:ext uri="{9D8B030D-6E8A-4147-A177-3AD203B41FA5}">
                      <a16:colId xmlns:a16="http://schemas.microsoft.com/office/drawing/2014/main" val="3213510797"/>
                    </a:ext>
                  </a:extLst>
                </a:gridCol>
                <a:gridCol w="1609435">
                  <a:extLst>
                    <a:ext uri="{9D8B030D-6E8A-4147-A177-3AD203B41FA5}">
                      <a16:colId xmlns:a16="http://schemas.microsoft.com/office/drawing/2014/main" val="4068580277"/>
                    </a:ext>
                  </a:extLst>
                </a:gridCol>
                <a:gridCol w="1609435">
                  <a:extLst>
                    <a:ext uri="{9D8B030D-6E8A-4147-A177-3AD203B41FA5}">
                      <a16:colId xmlns:a16="http://schemas.microsoft.com/office/drawing/2014/main" val="2413662315"/>
                    </a:ext>
                  </a:extLst>
                </a:gridCol>
                <a:gridCol w="1609435">
                  <a:extLst>
                    <a:ext uri="{9D8B030D-6E8A-4147-A177-3AD203B41FA5}">
                      <a16:colId xmlns:a16="http://schemas.microsoft.com/office/drawing/2014/main" val="4019724279"/>
                    </a:ext>
                  </a:extLst>
                </a:gridCol>
                <a:gridCol w="1609435">
                  <a:extLst>
                    <a:ext uri="{9D8B030D-6E8A-4147-A177-3AD203B41FA5}">
                      <a16:colId xmlns:a16="http://schemas.microsoft.com/office/drawing/2014/main" val="1596351860"/>
                    </a:ext>
                  </a:extLst>
                </a:gridCol>
              </a:tblGrid>
              <a:tr h="694366">
                <a:tc>
                  <a:txBody>
                    <a:bodyPr/>
                    <a:lstStyle/>
                    <a:p>
                      <a:r>
                        <a:rPr lang="en-GB"/>
                        <a:t>Noise Levels</a:t>
                      </a:r>
                    </a:p>
                  </a:txBody>
                  <a:tcPr/>
                </a:tc>
                <a:tc>
                  <a:txBody>
                    <a:bodyPr/>
                    <a:lstStyle/>
                    <a:p>
                      <a:r>
                        <a:rPr lang="en-GB"/>
                        <a:t>10%</a:t>
                      </a:r>
                    </a:p>
                  </a:txBody>
                  <a:tcPr/>
                </a:tc>
                <a:tc>
                  <a:txBody>
                    <a:bodyPr/>
                    <a:lstStyle/>
                    <a:p>
                      <a:r>
                        <a:rPr lang="en-GB"/>
                        <a:t>20%</a:t>
                      </a:r>
                    </a:p>
                  </a:txBody>
                  <a:tcPr/>
                </a:tc>
                <a:tc>
                  <a:txBody>
                    <a:bodyPr/>
                    <a:lstStyle/>
                    <a:p>
                      <a:r>
                        <a:rPr lang="en-GB"/>
                        <a:t>30%</a:t>
                      </a:r>
                    </a:p>
                  </a:txBody>
                  <a:tcPr/>
                </a:tc>
                <a:tc>
                  <a:txBody>
                    <a:bodyPr/>
                    <a:lstStyle/>
                    <a:p>
                      <a:r>
                        <a:rPr lang="en-GB"/>
                        <a:t>40%</a:t>
                      </a:r>
                    </a:p>
                  </a:txBody>
                  <a:tcPr/>
                </a:tc>
                <a:tc>
                  <a:txBody>
                    <a:bodyPr/>
                    <a:lstStyle/>
                    <a:p>
                      <a:r>
                        <a:rPr lang="en-GB"/>
                        <a:t>50%</a:t>
                      </a:r>
                    </a:p>
                  </a:txBody>
                  <a:tcPr/>
                </a:tc>
                <a:extLst>
                  <a:ext uri="{0D108BD9-81ED-4DB2-BD59-A6C34878D82A}">
                    <a16:rowId xmlns:a16="http://schemas.microsoft.com/office/drawing/2014/main" val="2957276124"/>
                  </a:ext>
                </a:extLst>
              </a:tr>
              <a:tr h="1351210">
                <a:tc>
                  <a:txBody>
                    <a:bodyPr/>
                    <a:lstStyle/>
                    <a:p>
                      <a:r>
                        <a:rPr lang="en-GB"/>
                        <a:t>Noisy</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12128200"/>
                  </a:ext>
                </a:extLst>
              </a:tr>
              <a:tr h="1351210">
                <a:tc>
                  <a:txBody>
                    <a:bodyPr/>
                    <a:lstStyle/>
                    <a:p>
                      <a:r>
                        <a:rPr lang="en-GB"/>
                        <a:t>Denoised</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36467855"/>
                  </a:ext>
                </a:extLst>
              </a:tr>
            </a:tbl>
          </a:graphicData>
        </a:graphic>
      </p:graphicFrame>
      <p:sp>
        <p:nvSpPr>
          <p:cNvPr id="6" name="TextBox 5">
            <a:extLst>
              <a:ext uri="{FF2B5EF4-FFF2-40B4-BE49-F238E27FC236}">
                <a16:creationId xmlns:a16="http://schemas.microsoft.com/office/drawing/2014/main" id="{3B20D57A-C5A8-2042-5AE2-7516CDA35494}"/>
              </a:ext>
            </a:extLst>
          </p:cNvPr>
          <p:cNvSpPr txBox="1"/>
          <p:nvPr/>
        </p:nvSpPr>
        <p:spPr>
          <a:xfrm>
            <a:off x="4289322" y="1167580"/>
            <a:ext cx="216309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i="1">
                <a:latin typeface="Sitka Banner"/>
              </a:rPr>
              <a:t>Salt And Pepper Noise</a:t>
            </a:r>
            <a:endParaRPr lang="en-GB" i="1">
              <a:latin typeface="Sitka Banner"/>
            </a:endParaRPr>
          </a:p>
        </p:txBody>
      </p:sp>
      <p:pic>
        <p:nvPicPr>
          <p:cNvPr id="3" name="Picture 3">
            <a:extLst>
              <a:ext uri="{FF2B5EF4-FFF2-40B4-BE49-F238E27FC236}">
                <a16:creationId xmlns:a16="http://schemas.microsoft.com/office/drawing/2014/main" id="{4F728B48-55E9-4B79-24FE-4F6224A43876}"/>
              </a:ext>
            </a:extLst>
          </p:cNvPr>
          <p:cNvPicPr>
            <a:picLocks noChangeAspect="1"/>
          </p:cNvPicPr>
          <p:nvPr/>
        </p:nvPicPr>
        <p:blipFill>
          <a:blip r:embed="rId3"/>
          <a:stretch>
            <a:fillRect/>
          </a:stretch>
        </p:blipFill>
        <p:spPr>
          <a:xfrm>
            <a:off x="2356021" y="3533758"/>
            <a:ext cx="1806146" cy="1262999"/>
          </a:xfrm>
          <a:prstGeom prst="rect">
            <a:avLst/>
          </a:prstGeom>
        </p:spPr>
      </p:pic>
      <p:pic>
        <p:nvPicPr>
          <p:cNvPr id="7" name="Picture 7" descr="A picture containing ground, hole&#10;&#10;Description automatically generated">
            <a:extLst>
              <a:ext uri="{FF2B5EF4-FFF2-40B4-BE49-F238E27FC236}">
                <a16:creationId xmlns:a16="http://schemas.microsoft.com/office/drawing/2014/main" id="{2C76D955-E869-E82B-CD57-87F5B152235D}"/>
              </a:ext>
            </a:extLst>
          </p:cNvPr>
          <p:cNvPicPr>
            <a:picLocks noChangeAspect="1"/>
          </p:cNvPicPr>
          <p:nvPr/>
        </p:nvPicPr>
        <p:blipFill>
          <a:blip r:embed="rId4"/>
          <a:stretch>
            <a:fillRect/>
          </a:stretch>
        </p:blipFill>
        <p:spPr>
          <a:xfrm>
            <a:off x="3910913" y="3458031"/>
            <a:ext cx="1867930" cy="1424750"/>
          </a:xfrm>
          <a:prstGeom prst="rect">
            <a:avLst/>
          </a:prstGeom>
        </p:spPr>
      </p:pic>
      <p:pic>
        <p:nvPicPr>
          <p:cNvPr id="8" name="Picture 8">
            <a:extLst>
              <a:ext uri="{FF2B5EF4-FFF2-40B4-BE49-F238E27FC236}">
                <a16:creationId xmlns:a16="http://schemas.microsoft.com/office/drawing/2014/main" id="{3CD3E239-FD2D-0C6F-0C6B-48781315AEE5}"/>
              </a:ext>
            </a:extLst>
          </p:cNvPr>
          <p:cNvPicPr>
            <a:picLocks noChangeAspect="1"/>
          </p:cNvPicPr>
          <p:nvPr/>
        </p:nvPicPr>
        <p:blipFill>
          <a:blip r:embed="rId5"/>
          <a:stretch>
            <a:fillRect/>
          </a:stretch>
        </p:blipFill>
        <p:spPr>
          <a:xfrm>
            <a:off x="5609966" y="3443654"/>
            <a:ext cx="1775254" cy="1350532"/>
          </a:xfrm>
          <a:prstGeom prst="rect">
            <a:avLst/>
          </a:prstGeom>
        </p:spPr>
      </p:pic>
      <p:pic>
        <p:nvPicPr>
          <p:cNvPr id="9" name="Picture 9">
            <a:extLst>
              <a:ext uri="{FF2B5EF4-FFF2-40B4-BE49-F238E27FC236}">
                <a16:creationId xmlns:a16="http://schemas.microsoft.com/office/drawing/2014/main" id="{3A1F67D2-BD4B-1366-E0EB-4896DE9D180B}"/>
              </a:ext>
            </a:extLst>
          </p:cNvPr>
          <p:cNvPicPr>
            <a:picLocks noChangeAspect="1"/>
          </p:cNvPicPr>
          <p:nvPr/>
        </p:nvPicPr>
        <p:blipFill>
          <a:blip r:embed="rId6"/>
          <a:stretch>
            <a:fillRect/>
          </a:stretch>
        </p:blipFill>
        <p:spPr>
          <a:xfrm>
            <a:off x="7206048" y="3433421"/>
            <a:ext cx="1559012" cy="1432778"/>
          </a:xfrm>
          <a:prstGeom prst="rect">
            <a:avLst/>
          </a:prstGeom>
        </p:spPr>
      </p:pic>
      <p:pic>
        <p:nvPicPr>
          <p:cNvPr id="10" name="Picture 10" descr="A picture containing hole&#10;&#10;Description automatically generated">
            <a:extLst>
              <a:ext uri="{FF2B5EF4-FFF2-40B4-BE49-F238E27FC236}">
                <a16:creationId xmlns:a16="http://schemas.microsoft.com/office/drawing/2014/main" id="{1B949A92-E2B9-09DA-42F7-62E8837AB80B}"/>
              </a:ext>
            </a:extLst>
          </p:cNvPr>
          <p:cNvPicPr>
            <a:picLocks noChangeAspect="1"/>
          </p:cNvPicPr>
          <p:nvPr/>
        </p:nvPicPr>
        <p:blipFill>
          <a:blip r:embed="rId7"/>
          <a:stretch>
            <a:fillRect/>
          </a:stretch>
        </p:blipFill>
        <p:spPr>
          <a:xfrm>
            <a:off x="8647669" y="3453279"/>
            <a:ext cx="1806148" cy="1351873"/>
          </a:xfrm>
          <a:prstGeom prst="rect">
            <a:avLst/>
          </a:prstGeom>
        </p:spPr>
      </p:pic>
      <p:pic>
        <p:nvPicPr>
          <p:cNvPr id="4" name="Picture 10">
            <a:extLst>
              <a:ext uri="{FF2B5EF4-FFF2-40B4-BE49-F238E27FC236}">
                <a16:creationId xmlns:a16="http://schemas.microsoft.com/office/drawing/2014/main" id="{E7AA606E-5E3A-363A-619E-45337599D3E5}"/>
              </a:ext>
            </a:extLst>
          </p:cNvPr>
          <p:cNvPicPr>
            <a:picLocks noChangeAspect="1"/>
          </p:cNvPicPr>
          <p:nvPr/>
        </p:nvPicPr>
        <p:blipFill>
          <a:blip r:embed="rId8"/>
          <a:stretch>
            <a:fillRect/>
          </a:stretch>
        </p:blipFill>
        <p:spPr>
          <a:xfrm>
            <a:off x="2356022" y="4812830"/>
            <a:ext cx="1795850" cy="1402745"/>
          </a:xfrm>
          <a:prstGeom prst="rect">
            <a:avLst/>
          </a:prstGeom>
        </p:spPr>
      </p:pic>
      <p:pic>
        <p:nvPicPr>
          <p:cNvPr id="11" name="Picture 11">
            <a:extLst>
              <a:ext uri="{FF2B5EF4-FFF2-40B4-BE49-F238E27FC236}">
                <a16:creationId xmlns:a16="http://schemas.microsoft.com/office/drawing/2014/main" id="{E0D1017A-B4BC-88FC-2ECA-843B8E2894FE}"/>
              </a:ext>
            </a:extLst>
          </p:cNvPr>
          <p:cNvPicPr>
            <a:picLocks noChangeAspect="1"/>
          </p:cNvPicPr>
          <p:nvPr/>
        </p:nvPicPr>
        <p:blipFill>
          <a:blip r:embed="rId9"/>
          <a:stretch>
            <a:fillRect/>
          </a:stretch>
        </p:blipFill>
        <p:spPr>
          <a:xfrm>
            <a:off x="4065371" y="4880869"/>
            <a:ext cx="1713472" cy="1287261"/>
          </a:xfrm>
          <a:prstGeom prst="rect">
            <a:avLst/>
          </a:prstGeom>
        </p:spPr>
      </p:pic>
      <p:pic>
        <p:nvPicPr>
          <p:cNvPr id="12" name="Picture 12">
            <a:extLst>
              <a:ext uri="{FF2B5EF4-FFF2-40B4-BE49-F238E27FC236}">
                <a16:creationId xmlns:a16="http://schemas.microsoft.com/office/drawing/2014/main" id="{DA4AEEFC-01D0-88BC-4728-B78454026FDA}"/>
              </a:ext>
            </a:extLst>
          </p:cNvPr>
          <p:cNvPicPr>
            <a:picLocks noChangeAspect="1"/>
          </p:cNvPicPr>
          <p:nvPr/>
        </p:nvPicPr>
        <p:blipFill>
          <a:blip r:embed="rId10"/>
          <a:stretch>
            <a:fillRect/>
          </a:stretch>
        </p:blipFill>
        <p:spPr>
          <a:xfrm>
            <a:off x="5486400" y="4810102"/>
            <a:ext cx="1713471" cy="1397903"/>
          </a:xfrm>
          <a:prstGeom prst="rect">
            <a:avLst/>
          </a:prstGeom>
        </p:spPr>
      </p:pic>
      <p:pic>
        <p:nvPicPr>
          <p:cNvPr id="13" name="Picture 13" descr="A picture containing hole&#10;&#10;Description automatically generated">
            <a:extLst>
              <a:ext uri="{FF2B5EF4-FFF2-40B4-BE49-F238E27FC236}">
                <a16:creationId xmlns:a16="http://schemas.microsoft.com/office/drawing/2014/main" id="{5DB1812C-134F-9F15-B1D6-52E5B8F87A39}"/>
              </a:ext>
            </a:extLst>
          </p:cNvPr>
          <p:cNvPicPr>
            <a:picLocks noChangeAspect="1"/>
          </p:cNvPicPr>
          <p:nvPr/>
        </p:nvPicPr>
        <p:blipFill>
          <a:blip r:embed="rId11"/>
          <a:stretch>
            <a:fillRect/>
          </a:stretch>
        </p:blipFill>
        <p:spPr>
          <a:xfrm>
            <a:off x="7030995" y="4802071"/>
            <a:ext cx="1837038" cy="1424264"/>
          </a:xfrm>
          <a:prstGeom prst="rect">
            <a:avLst/>
          </a:prstGeom>
        </p:spPr>
      </p:pic>
      <p:pic>
        <p:nvPicPr>
          <p:cNvPr id="14" name="Picture 14">
            <a:extLst>
              <a:ext uri="{FF2B5EF4-FFF2-40B4-BE49-F238E27FC236}">
                <a16:creationId xmlns:a16="http://schemas.microsoft.com/office/drawing/2014/main" id="{5AF37317-3AEB-1412-D46C-908BF48BA117}"/>
              </a:ext>
            </a:extLst>
          </p:cNvPr>
          <p:cNvPicPr>
            <a:picLocks noChangeAspect="1"/>
          </p:cNvPicPr>
          <p:nvPr/>
        </p:nvPicPr>
        <p:blipFill>
          <a:blip r:embed="rId12"/>
          <a:stretch>
            <a:fillRect/>
          </a:stretch>
        </p:blipFill>
        <p:spPr>
          <a:xfrm>
            <a:off x="8760941" y="4812586"/>
            <a:ext cx="1785552" cy="1351750"/>
          </a:xfrm>
          <a:prstGeom prst="rect">
            <a:avLst/>
          </a:prstGeom>
        </p:spPr>
      </p:pic>
    </p:spTree>
    <p:extLst>
      <p:ext uri="{BB962C8B-B14F-4D97-AF65-F5344CB8AC3E}">
        <p14:creationId xmlns:p14="http://schemas.microsoft.com/office/powerpoint/2010/main" val="97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picture containing shape&#10;&#10;Description automatically generated">
            <a:extLst>
              <a:ext uri="{FF2B5EF4-FFF2-40B4-BE49-F238E27FC236}">
                <a16:creationId xmlns:a16="http://schemas.microsoft.com/office/drawing/2014/main" id="{20D8C0BA-8B82-4FA6-3509-1C248DB0EA3D}"/>
              </a:ext>
            </a:extLst>
          </p:cNvPr>
          <p:cNvPicPr>
            <a:picLocks noChangeAspect="1"/>
          </p:cNvPicPr>
          <p:nvPr/>
        </p:nvPicPr>
        <p:blipFill>
          <a:blip r:embed="rId2"/>
          <a:stretch>
            <a:fillRect/>
          </a:stretch>
        </p:blipFill>
        <p:spPr>
          <a:xfrm>
            <a:off x="1528916" y="488848"/>
            <a:ext cx="8175522" cy="2058013"/>
          </a:xfrm>
          <a:prstGeom prst="rect">
            <a:avLst/>
          </a:prstGeom>
        </p:spPr>
      </p:pic>
      <p:graphicFrame>
        <p:nvGraphicFramePr>
          <p:cNvPr id="6" name="Table 4">
            <a:extLst>
              <a:ext uri="{FF2B5EF4-FFF2-40B4-BE49-F238E27FC236}">
                <a16:creationId xmlns:a16="http://schemas.microsoft.com/office/drawing/2014/main" id="{BA12AC8E-FA28-C62D-BE58-432C88966764}"/>
              </a:ext>
            </a:extLst>
          </p:cNvPr>
          <p:cNvGraphicFramePr>
            <a:graphicFrameLocks noGrp="1"/>
          </p:cNvGraphicFramePr>
          <p:nvPr/>
        </p:nvGraphicFramePr>
        <p:xfrm>
          <a:off x="775526" y="2809029"/>
          <a:ext cx="9656610" cy="3396786"/>
        </p:xfrm>
        <a:graphic>
          <a:graphicData uri="http://schemas.openxmlformats.org/drawingml/2006/table">
            <a:tbl>
              <a:tblPr firstRow="1" bandRow="1">
                <a:tableStyleId>{5C22544A-7EE6-4342-B048-85BDC9FD1C3A}</a:tableStyleId>
              </a:tblPr>
              <a:tblGrid>
                <a:gridCol w="1609435">
                  <a:extLst>
                    <a:ext uri="{9D8B030D-6E8A-4147-A177-3AD203B41FA5}">
                      <a16:colId xmlns:a16="http://schemas.microsoft.com/office/drawing/2014/main" val="531593017"/>
                    </a:ext>
                  </a:extLst>
                </a:gridCol>
                <a:gridCol w="1609435">
                  <a:extLst>
                    <a:ext uri="{9D8B030D-6E8A-4147-A177-3AD203B41FA5}">
                      <a16:colId xmlns:a16="http://schemas.microsoft.com/office/drawing/2014/main" val="3213510797"/>
                    </a:ext>
                  </a:extLst>
                </a:gridCol>
                <a:gridCol w="1609435">
                  <a:extLst>
                    <a:ext uri="{9D8B030D-6E8A-4147-A177-3AD203B41FA5}">
                      <a16:colId xmlns:a16="http://schemas.microsoft.com/office/drawing/2014/main" val="4068580277"/>
                    </a:ext>
                  </a:extLst>
                </a:gridCol>
                <a:gridCol w="1609435">
                  <a:extLst>
                    <a:ext uri="{9D8B030D-6E8A-4147-A177-3AD203B41FA5}">
                      <a16:colId xmlns:a16="http://schemas.microsoft.com/office/drawing/2014/main" val="2413662315"/>
                    </a:ext>
                  </a:extLst>
                </a:gridCol>
                <a:gridCol w="1609435">
                  <a:extLst>
                    <a:ext uri="{9D8B030D-6E8A-4147-A177-3AD203B41FA5}">
                      <a16:colId xmlns:a16="http://schemas.microsoft.com/office/drawing/2014/main" val="4019724279"/>
                    </a:ext>
                  </a:extLst>
                </a:gridCol>
                <a:gridCol w="1609435">
                  <a:extLst>
                    <a:ext uri="{9D8B030D-6E8A-4147-A177-3AD203B41FA5}">
                      <a16:colId xmlns:a16="http://schemas.microsoft.com/office/drawing/2014/main" val="1596351860"/>
                    </a:ext>
                  </a:extLst>
                </a:gridCol>
              </a:tblGrid>
              <a:tr h="694366">
                <a:tc>
                  <a:txBody>
                    <a:bodyPr/>
                    <a:lstStyle/>
                    <a:p>
                      <a:r>
                        <a:rPr lang="en-GB"/>
                        <a:t>Noise Levels</a:t>
                      </a:r>
                    </a:p>
                  </a:txBody>
                  <a:tcPr/>
                </a:tc>
                <a:tc>
                  <a:txBody>
                    <a:bodyPr/>
                    <a:lstStyle/>
                    <a:p>
                      <a:r>
                        <a:rPr lang="en-GB"/>
                        <a:t>10%</a:t>
                      </a:r>
                    </a:p>
                  </a:txBody>
                  <a:tcPr/>
                </a:tc>
                <a:tc>
                  <a:txBody>
                    <a:bodyPr/>
                    <a:lstStyle/>
                    <a:p>
                      <a:r>
                        <a:rPr lang="en-GB"/>
                        <a:t>20%</a:t>
                      </a:r>
                    </a:p>
                  </a:txBody>
                  <a:tcPr/>
                </a:tc>
                <a:tc>
                  <a:txBody>
                    <a:bodyPr/>
                    <a:lstStyle/>
                    <a:p>
                      <a:r>
                        <a:rPr lang="en-GB"/>
                        <a:t>30%</a:t>
                      </a:r>
                    </a:p>
                  </a:txBody>
                  <a:tcPr/>
                </a:tc>
                <a:tc>
                  <a:txBody>
                    <a:bodyPr/>
                    <a:lstStyle/>
                    <a:p>
                      <a:r>
                        <a:rPr lang="en-GB"/>
                        <a:t>40%</a:t>
                      </a:r>
                    </a:p>
                  </a:txBody>
                  <a:tcPr/>
                </a:tc>
                <a:tc>
                  <a:txBody>
                    <a:bodyPr/>
                    <a:lstStyle/>
                    <a:p>
                      <a:r>
                        <a:rPr lang="en-GB"/>
                        <a:t>50%</a:t>
                      </a:r>
                    </a:p>
                  </a:txBody>
                  <a:tcPr/>
                </a:tc>
                <a:extLst>
                  <a:ext uri="{0D108BD9-81ED-4DB2-BD59-A6C34878D82A}">
                    <a16:rowId xmlns:a16="http://schemas.microsoft.com/office/drawing/2014/main" val="2957276124"/>
                  </a:ext>
                </a:extLst>
              </a:tr>
              <a:tr h="1351210">
                <a:tc>
                  <a:txBody>
                    <a:bodyPr/>
                    <a:lstStyle/>
                    <a:p>
                      <a:r>
                        <a:rPr lang="en-GB"/>
                        <a:t>Noisy</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12128200"/>
                  </a:ext>
                </a:extLst>
              </a:tr>
              <a:tr h="1351210">
                <a:tc>
                  <a:txBody>
                    <a:bodyPr/>
                    <a:lstStyle/>
                    <a:p>
                      <a:r>
                        <a:rPr lang="en-GB"/>
                        <a:t>Denoised</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36467855"/>
                  </a:ext>
                </a:extLst>
              </a:tr>
            </a:tbl>
          </a:graphicData>
        </a:graphic>
      </p:graphicFrame>
      <p:sp>
        <p:nvSpPr>
          <p:cNvPr id="7" name="TextBox 6">
            <a:extLst>
              <a:ext uri="{FF2B5EF4-FFF2-40B4-BE49-F238E27FC236}">
                <a16:creationId xmlns:a16="http://schemas.microsoft.com/office/drawing/2014/main" id="{0229771D-1105-A87A-C828-9D3E876F2AD7}"/>
              </a:ext>
            </a:extLst>
          </p:cNvPr>
          <p:cNvSpPr txBox="1"/>
          <p:nvPr/>
        </p:nvSpPr>
        <p:spPr>
          <a:xfrm>
            <a:off x="4897694" y="1192161"/>
            <a:ext cx="23966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i="1">
                <a:latin typeface="Sitka Banner"/>
              </a:rPr>
              <a:t>Speckle</a:t>
            </a:r>
            <a:endParaRPr lang="en-GB" i="1">
              <a:latin typeface="Sitka Banner"/>
            </a:endParaRPr>
          </a:p>
        </p:txBody>
      </p:sp>
      <p:pic>
        <p:nvPicPr>
          <p:cNvPr id="2" name="Picture 2">
            <a:extLst>
              <a:ext uri="{FF2B5EF4-FFF2-40B4-BE49-F238E27FC236}">
                <a16:creationId xmlns:a16="http://schemas.microsoft.com/office/drawing/2014/main" id="{271C62E5-E0D7-FCE1-515C-DD04A28447AD}"/>
              </a:ext>
            </a:extLst>
          </p:cNvPr>
          <p:cNvPicPr>
            <a:picLocks noChangeAspect="1"/>
          </p:cNvPicPr>
          <p:nvPr/>
        </p:nvPicPr>
        <p:blipFill>
          <a:blip r:embed="rId3"/>
          <a:stretch>
            <a:fillRect/>
          </a:stretch>
        </p:blipFill>
        <p:spPr>
          <a:xfrm>
            <a:off x="2376616" y="3504525"/>
            <a:ext cx="1641390" cy="1445031"/>
          </a:xfrm>
          <a:prstGeom prst="rect">
            <a:avLst/>
          </a:prstGeom>
        </p:spPr>
      </p:pic>
      <p:pic>
        <p:nvPicPr>
          <p:cNvPr id="3" name="Picture 4">
            <a:extLst>
              <a:ext uri="{FF2B5EF4-FFF2-40B4-BE49-F238E27FC236}">
                <a16:creationId xmlns:a16="http://schemas.microsoft.com/office/drawing/2014/main" id="{779765A9-A3EF-5183-6CFE-1B98246E5681}"/>
              </a:ext>
            </a:extLst>
          </p:cNvPr>
          <p:cNvPicPr>
            <a:picLocks noChangeAspect="1"/>
          </p:cNvPicPr>
          <p:nvPr/>
        </p:nvPicPr>
        <p:blipFill>
          <a:blip r:embed="rId4"/>
          <a:stretch>
            <a:fillRect/>
          </a:stretch>
        </p:blipFill>
        <p:spPr>
          <a:xfrm>
            <a:off x="3849129" y="3502528"/>
            <a:ext cx="1785553" cy="1449027"/>
          </a:xfrm>
          <a:prstGeom prst="rect">
            <a:avLst/>
          </a:prstGeom>
        </p:spPr>
      </p:pic>
      <p:pic>
        <p:nvPicPr>
          <p:cNvPr id="5" name="Picture 7" descr="A picture containing hole, stone&#10;&#10;Description automatically generated">
            <a:extLst>
              <a:ext uri="{FF2B5EF4-FFF2-40B4-BE49-F238E27FC236}">
                <a16:creationId xmlns:a16="http://schemas.microsoft.com/office/drawing/2014/main" id="{21A9AC8B-068B-B870-5F6A-725352118C6F}"/>
              </a:ext>
            </a:extLst>
          </p:cNvPr>
          <p:cNvPicPr>
            <a:picLocks noChangeAspect="1"/>
          </p:cNvPicPr>
          <p:nvPr/>
        </p:nvPicPr>
        <p:blipFill>
          <a:blip r:embed="rId5"/>
          <a:stretch>
            <a:fillRect/>
          </a:stretch>
        </p:blipFill>
        <p:spPr>
          <a:xfrm>
            <a:off x="5620264" y="3506124"/>
            <a:ext cx="1847336" cy="1421238"/>
          </a:xfrm>
          <a:prstGeom prst="rect">
            <a:avLst/>
          </a:prstGeom>
        </p:spPr>
      </p:pic>
      <p:pic>
        <p:nvPicPr>
          <p:cNvPr id="8" name="Picture 8" descr="A picture containing nature, hole, stone&#10;&#10;Description automatically generated">
            <a:extLst>
              <a:ext uri="{FF2B5EF4-FFF2-40B4-BE49-F238E27FC236}">
                <a16:creationId xmlns:a16="http://schemas.microsoft.com/office/drawing/2014/main" id="{1EEE0EFA-AAF3-6A85-ABE6-11078839FE29}"/>
              </a:ext>
            </a:extLst>
          </p:cNvPr>
          <p:cNvPicPr>
            <a:picLocks noChangeAspect="1"/>
          </p:cNvPicPr>
          <p:nvPr/>
        </p:nvPicPr>
        <p:blipFill>
          <a:blip r:embed="rId6"/>
          <a:stretch>
            <a:fillRect/>
          </a:stretch>
        </p:blipFill>
        <p:spPr>
          <a:xfrm>
            <a:off x="7123670" y="3500031"/>
            <a:ext cx="1826741" cy="1412829"/>
          </a:xfrm>
          <a:prstGeom prst="rect">
            <a:avLst/>
          </a:prstGeom>
        </p:spPr>
      </p:pic>
      <p:pic>
        <p:nvPicPr>
          <p:cNvPr id="9" name="Picture 9" descr="A picture containing nature, hole&#10;&#10;Description automatically generated">
            <a:extLst>
              <a:ext uri="{FF2B5EF4-FFF2-40B4-BE49-F238E27FC236}">
                <a16:creationId xmlns:a16="http://schemas.microsoft.com/office/drawing/2014/main" id="{E66DE698-2D55-7617-31E9-95B143AE24E9}"/>
              </a:ext>
            </a:extLst>
          </p:cNvPr>
          <p:cNvPicPr>
            <a:picLocks noChangeAspect="1"/>
          </p:cNvPicPr>
          <p:nvPr/>
        </p:nvPicPr>
        <p:blipFill>
          <a:blip r:embed="rId7"/>
          <a:stretch>
            <a:fillRect/>
          </a:stretch>
        </p:blipFill>
        <p:spPr>
          <a:xfrm>
            <a:off x="8709454" y="3493345"/>
            <a:ext cx="1764957" cy="1415904"/>
          </a:xfrm>
          <a:prstGeom prst="rect">
            <a:avLst/>
          </a:prstGeom>
        </p:spPr>
      </p:pic>
      <p:pic>
        <p:nvPicPr>
          <p:cNvPr id="10" name="Picture 10">
            <a:extLst>
              <a:ext uri="{FF2B5EF4-FFF2-40B4-BE49-F238E27FC236}">
                <a16:creationId xmlns:a16="http://schemas.microsoft.com/office/drawing/2014/main" id="{EC01EFF7-FA85-A75F-50C8-0DB6B8F2EB45}"/>
              </a:ext>
            </a:extLst>
          </p:cNvPr>
          <p:cNvPicPr>
            <a:picLocks noChangeAspect="1"/>
          </p:cNvPicPr>
          <p:nvPr/>
        </p:nvPicPr>
        <p:blipFill>
          <a:blip r:embed="rId8"/>
          <a:stretch>
            <a:fillRect/>
          </a:stretch>
        </p:blipFill>
        <p:spPr>
          <a:xfrm>
            <a:off x="2376616" y="4899598"/>
            <a:ext cx="1651688" cy="1393965"/>
          </a:xfrm>
          <a:prstGeom prst="rect">
            <a:avLst/>
          </a:prstGeom>
        </p:spPr>
      </p:pic>
      <p:pic>
        <p:nvPicPr>
          <p:cNvPr id="11" name="Picture 11">
            <a:extLst>
              <a:ext uri="{FF2B5EF4-FFF2-40B4-BE49-F238E27FC236}">
                <a16:creationId xmlns:a16="http://schemas.microsoft.com/office/drawing/2014/main" id="{A8E5A2DB-8B88-C65E-E9C9-1FDF7D3FF545}"/>
              </a:ext>
            </a:extLst>
          </p:cNvPr>
          <p:cNvPicPr>
            <a:picLocks noChangeAspect="1"/>
          </p:cNvPicPr>
          <p:nvPr/>
        </p:nvPicPr>
        <p:blipFill>
          <a:blip r:embed="rId9"/>
          <a:stretch>
            <a:fillRect/>
          </a:stretch>
        </p:blipFill>
        <p:spPr>
          <a:xfrm>
            <a:off x="3982995" y="4893541"/>
            <a:ext cx="1837038" cy="1395783"/>
          </a:xfrm>
          <a:prstGeom prst="rect">
            <a:avLst/>
          </a:prstGeom>
        </p:spPr>
      </p:pic>
      <p:pic>
        <p:nvPicPr>
          <p:cNvPr id="12" name="Picture 12">
            <a:extLst>
              <a:ext uri="{FF2B5EF4-FFF2-40B4-BE49-F238E27FC236}">
                <a16:creationId xmlns:a16="http://schemas.microsoft.com/office/drawing/2014/main" id="{5B5AAC63-3F4A-9ACF-0550-7EBE757F7D40}"/>
              </a:ext>
            </a:extLst>
          </p:cNvPr>
          <p:cNvPicPr>
            <a:picLocks noChangeAspect="1"/>
          </p:cNvPicPr>
          <p:nvPr/>
        </p:nvPicPr>
        <p:blipFill>
          <a:blip r:embed="rId10"/>
          <a:stretch>
            <a:fillRect/>
          </a:stretch>
        </p:blipFill>
        <p:spPr>
          <a:xfrm>
            <a:off x="5826210" y="4897513"/>
            <a:ext cx="1641390" cy="1326056"/>
          </a:xfrm>
          <a:prstGeom prst="rect">
            <a:avLst/>
          </a:prstGeom>
        </p:spPr>
      </p:pic>
      <p:pic>
        <p:nvPicPr>
          <p:cNvPr id="13" name="Picture 13" descr="A picture containing nature, hole&#10;&#10;Description automatically generated">
            <a:extLst>
              <a:ext uri="{FF2B5EF4-FFF2-40B4-BE49-F238E27FC236}">
                <a16:creationId xmlns:a16="http://schemas.microsoft.com/office/drawing/2014/main" id="{83532E52-8FEF-098B-FDDE-58E7081E57D8}"/>
              </a:ext>
            </a:extLst>
          </p:cNvPr>
          <p:cNvPicPr>
            <a:picLocks noChangeAspect="1"/>
          </p:cNvPicPr>
          <p:nvPr/>
        </p:nvPicPr>
        <p:blipFill>
          <a:blip r:embed="rId11"/>
          <a:stretch>
            <a:fillRect/>
          </a:stretch>
        </p:blipFill>
        <p:spPr>
          <a:xfrm>
            <a:off x="7309022" y="4895213"/>
            <a:ext cx="1764956" cy="1299764"/>
          </a:xfrm>
          <a:prstGeom prst="rect">
            <a:avLst/>
          </a:prstGeom>
        </p:spPr>
      </p:pic>
      <p:pic>
        <p:nvPicPr>
          <p:cNvPr id="14" name="Picture 14" descr="A picture containing nature, hole, stone&#10;&#10;Description automatically generated">
            <a:extLst>
              <a:ext uri="{FF2B5EF4-FFF2-40B4-BE49-F238E27FC236}">
                <a16:creationId xmlns:a16="http://schemas.microsoft.com/office/drawing/2014/main" id="{A55EF3E2-8F47-E70E-DEDA-A92715569651}"/>
              </a:ext>
            </a:extLst>
          </p:cNvPr>
          <p:cNvPicPr>
            <a:picLocks noChangeAspect="1"/>
          </p:cNvPicPr>
          <p:nvPr/>
        </p:nvPicPr>
        <p:blipFill rotWithShape="1">
          <a:blip r:embed="rId12"/>
          <a:srcRect t="210" r="14785" b="953"/>
          <a:stretch/>
        </p:blipFill>
        <p:spPr>
          <a:xfrm>
            <a:off x="8863913" y="4892425"/>
            <a:ext cx="1626859" cy="1305850"/>
          </a:xfrm>
          <a:prstGeom prst="rect">
            <a:avLst/>
          </a:prstGeom>
        </p:spPr>
      </p:pic>
    </p:spTree>
    <p:extLst>
      <p:ext uri="{BB962C8B-B14F-4D97-AF65-F5344CB8AC3E}">
        <p14:creationId xmlns:p14="http://schemas.microsoft.com/office/powerpoint/2010/main" val="258912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C1042-50CA-3ED4-BCE7-4C8F4C028A8E}"/>
              </a:ext>
            </a:extLst>
          </p:cNvPr>
          <p:cNvSpPr>
            <a:spLocks noGrp="1"/>
          </p:cNvSpPr>
          <p:nvPr>
            <p:ph type="title"/>
          </p:nvPr>
        </p:nvSpPr>
        <p:spPr>
          <a:xfrm>
            <a:off x="398005" y="227557"/>
            <a:ext cx="11431872" cy="1857275"/>
          </a:xfrm>
        </p:spPr>
        <p:txBody>
          <a:bodyPr>
            <a:normAutofit/>
          </a:bodyPr>
          <a:lstStyle/>
          <a:p>
            <a:r>
              <a:rPr lang="en-US" sz="5400" b="1" i="1">
                <a:latin typeface="Sitka Banner"/>
              </a:rPr>
              <a:t>Discrete Cosine Transform (DCT) Denoising</a:t>
            </a:r>
          </a:p>
        </p:txBody>
      </p:sp>
      <p:sp>
        <p:nvSpPr>
          <p:cNvPr id="3" name="Content Placeholder 2">
            <a:extLst>
              <a:ext uri="{FF2B5EF4-FFF2-40B4-BE49-F238E27FC236}">
                <a16:creationId xmlns:a16="http://schemas.microsoft.com/office/drawing/2014/main" id="{A0E7E2B7-C813-66B3-47FD-B79B94CB5640}"/>
              </a:ext>
            </a:extLst>
          </p:cNvPr>
          <p:cNvSpPr>
            <a:spLocks noGrp="1"/>
          </p:cNvSpPr>
          <p:nvPr>
            <p:ph idx="1"/>
          </p:nvPr>
        </p:nvSpPr>
        <p:spPr>
          <a:xfrm>
            <a:off x="402096" y="2172662"/>
            <a:ext cx="10376194" cy="3722170"/>
          </a:xfrm>
        </p:spPr>
        <p:txBody>
          <a:bodyPr vert="horz" lIns="91440" tIns="45720" rIns="91440" bIns="45720" rtlCol="0" anchor="t">
            <a:normAutofit lnSpcReduction="10000"/>
          </a:bodyPr>
          <a:lstStyle/>
          <a:p>
            <a:r>
              <a:rPr lang="en-US">
                <a:latin typeface="Avenir Next LT Pro"/>
                <a:ea typeface="+mn-lt"/>
                <a:cs typeface="+mn-lt"/>
              </a:rPr>
              <a:t>DCT (Discrete Cosine Transform) denoising is a technique used to remove noise from a signal by applying a DCT transform to the signal, thresholding the DCT coefficients, and then reconstructing the signal using the threshold coefficients.</a:t>
            </a:r>
          </a:p>
          <a:p>
            <a:endParaRPr lang="en-US">
              <a:latin typeface="Avenir Next LT Pro"/>
            </a:endParaRPr>
          </a:p>
          <a:p>
            <a:r>
              <a:rPr lang="en-US">
                <a:latin typeface="Avenir Next LT Pro"/>
                <a:ea typeface="+mn-lt"/>
                <a:cs typeface="+mn-lt"/>
              </a:rPr>
              <a:t>The thresholding step is used to suppress coefficients that are likely to be due to noise, while preserving those that are likely to be part of the underlying signal.</a:t>
            </a:r>
            <a:endParaRPr lang="en-US">
              <a:latin typeface="Avenir Next LT Pro"/>
            </a:endParaRPr>
          </a:p>
          <a:p>
            <a:endParaRPr lang="en-US"/>
          </a:p>
          <a:p>
            <a:endParaRPr lang="en-US"/>
          </a:p>
        </p:txBody>
      </p:sp>
    </p:spTree>
    <p:extLst>
      <p:ext uri="{BB962C8B-B14F-4D97-AF65-F5344CB8AC3E}">
        <p14:creationId xmlns:p14="http://schemas.microsoft.com/office/powerpoint/2010/main" val="1840114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C510-632C-DD69-6A4D-D68136370132}"/>
              </a:ext>
            </a:extLst>
          </p:cNvPr>
          <p:cNvSpPr>
            <a:spLocks noGrp="1"/>
          </p:cNvSpPr>
          <p:nvPr>
            <p:ph type="title"/>
          </p:nvPr>
        </p:nvSpPr>
        <p:spPr>
          <a:xfrm>
            <a:off x="598531" y="277689"/>
            <a:ext cx="10899888" cy="1072863"/>
          </a:xfrm>
        </p:spPr>
        <p:txBody>
          <a:bodyPr>
            <a:normAutofit/>
          </a:bodyPr>
          <a:lstStyle/>
          <a:p>
            <a:r>
              <a:rPr lang="en-US" b="1" i="1">
                <a:latin typeface="Sitka Banner"/>
              </a:rPr>
              <a:t>Equation</a:t>
            </a:r>
          </a:p>
        </p:txBody>
      </p:sp>
      <p:sp>
        <p:nvSpPr>
          <p:cNvPr id="3" name="Content Placeholder 2">
            <a:extLst>
              <a:ext uri="{FF2B5EF4-FFF2-40B4-BE49-F238E27FC236}">
                <a16:creationId xmlns:a16="http://schemas.microsoft.com/office/drawing/2014/main" id="{EB0EAF51-68AE-7CB7-5230-DC2AC2741736}"/>
              </a:ext>
            </a:extLst>
          </p:cNvPr>
          <p:cNvSpPr>
            <a:spLocks noGrp="1"/>
          </p:cNvSpPr>
          <p:nvPr>
            <p:ph idx="1"/>
          </p:nvPr>
        </p:nvSpPr>
        <p:spPr>
          <a:xfrm>
            <a:off x="602622" y="1581109"/>
            <a:ext cx="10546641" cy="3912669"/>
          </a:xfrm>
        </p:spPr>
        <p:txBody>
          <a:bodyPr vert="horz" lIns="91440" tIns="45720" rIns="91440" bIns="45720" rtlCol="0" anchor="t">
            <a:normAutofit/>
          </a:bodyPr>
          <a:lstStyle/>
          <a:p>
            <a:pPr marL="0" indent="0">
              <a:buNone/>
            </a:pPr>
            <a:r>
              <a:rPr lang="en-US">
                <a:latin typeface="Avenir Next LT Pro"/>
              </a:rPr>
              <a:t>The mathematical representation of DCT of an image is given by ,</a:t>
            </a:r>
          </a:p>
          <a:p>
            <a:endParaRPr lang="en-US">
              <a:latin typeface="Avenir Next LT Pro"/>
            </a:endParaRPr>
          </a:p>
          <a:p>
            <a:endParaRPr lang="en-US">
              <a:latin typeface="Avenir Next LT Pro"/>
            </a:endParaRPr>
          </a:p>
          <a:p>
            <a:pPr marL="0" indent="0">
              <a:buNone/>
            </a:pPr>
            <a:endParaRPr lang="en-US">
              <a:latin typeface="Avenir Next LT Pro"/>
              <a:ea typeface="+mn-lt"/>
              <a:cs typeface="+mn-lt"/>
            </a:endParaRPr>
          </a:p>
          <a:p>
            <a:pPr marL="0" indent="0">
              <a:buNone/>
            </a:pPr>
            <a:r>
              <a:rPr lang="en-US">
                <a:latin typeface="Avenir Next LT Pro"/>
                <a:ea typeface="+mn-lt"/>
                <a:cs typeface="+mn-lt"/>
              </a:rPr>
              <a:t>where F(</a:t>
            </a:r>
            <a:r>
              <a:rPr lang="en-US" err="1">
                <a:latin typeface="Avenir Next LT Pro"/>
                <a:ea typeface="+mn-lt"/>
                <a:cs typeface="+mn-lt"/>
              </a:rPr>
              <a:t>u,v</a:t>
            </a:r>
            <a:r>
              <a:rPr lang="en-US">
                <a:latin typeface="Avenir Next LT Pro"/>
                <a:ea typeface="+mn-lt"/>
                <a:cs typeface="+mn-lt"/>
              </a:rPr>
              <a:t>) is the DCT coefficients of the image, f(</a:t>
            </a:r>
            <a:r>
              <a:rPr lang="en-US" err="1">
                <a:latin typeface="Avenir Next LT Pro"/>
                <a:ea typeface="+mn-lt"/>
                <a:cs typeface="+mn-lt"/>
              </a:rPr>
              <a:t>x,y</a:t>
            </a:r>
            <a:r>
              <a:rPr lang="en-US">
                <a:latin typeface="Avenir Next LT Pro"/>
                <a:ea typeface="+mn-lt"/>
                <a:cs typeface="+mn-lt"/>
              </a:rPr>
              <a:t>) is the original image, C(u) and C(v) are normalization constants, and M and N are the number of rows and columns in the image.</a:t>
            </a:r>
            <a:endParaRPr lang="en-US">
              <a:latin typeface="Avenir Next LT Pro"/>
            </a:endParaRPr>
          </a:p>
          <a:p>
            <a:endParaRPr lang="en-US"/>
          </a:p>
          <a:p>
            <a:endParaRPr lang="en-US"/>
          </a:p>
        </p:txBody>
      </p:sp>
      <p:pic>
        <p:nvPicPr>
          <p:cNvPr id="7" name="Picture 7">
            <a:extLst>
              <a:ext uri="{FF2B5EF4-FFF2-40B4-BE49-F238E27FC236}">
                <a16:creationId xmlns:a16="http://schemas.microsoft.com/office/drawing/2014/main" id="{6249FA02-3C1D-A6A8-5B9A-5E6DEE61B71D}"/>
              </a:ext>
            </a:extLst>
          </p:cNvPr>
          <p:cNvPicPr>
            <a:picLocks noChangeAspect="1"/>
          </p:cNvPicPr>
          <p:nvPr/>
        </p:nvPicPr>
        <p:blipFill>
          <a:blip r:embed="rId2"/>
          <a:stretch>
            <a:fillRect/>
          </a:stretch>
        </p:blipFill>
        <p:spPr>
          <a:xfrm>
            <a:off x="2116603" y="2379280"/>
            <a:ext cx="7522546" cy="920291"/>
          </a:xfrm>
          <a:prstGeom prst="rect">
            <a:avLst/>
          </a:prstGeom>
        </p:spPr>
      </p:pic>
    </p:spTree>
    <p:extLst>
      <p:ext uri="{BB962C8B-B14F-4D97-AF65-F5344CB8AC3E}">
        <p14:creationId xmlns:p14="http://schemas.microsoft.com/office/powerpoint/2010/main" val="29532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52E17D93-D427-6E3C-D78D-386EABE97E3A}"/>
              </a:ext>
            </a:extLst>
          </p:cNvPr>
          <p:cNvPicPr>
            <a:picLocks noGrp="1" noChangeAspect="1"/>
          </p:cNvPicPr>
          <p:nvPr>
            <p:ph idx="1"/>
          </p:nvPr>
        </p:nvPicPr>
        <p:blipFill>
          <a:blip r:embed="rId2"/>
          <a:stretch>
            <a:fillRect/>
          </a:stretch>
        </p:blipFill>
        <p:spPr>
          <a:xfrm>
            <a:off x="1923435" y="2610367"/>
            <a:ext cx="8110995" cy="979751"/>
          </a:xfrm>
        </p:spPr>
      </p:pic>
      <p:sp>
        <p:nvSpPr>
          <p:cNvPr id="5" name="TextBox 4">
            <a:extLst>
              <a:ext uri="{FF2B5EF4-FFF2-40B4-BE49-F238E27FC236}">
                <a16:creationId xmlns:a16="http://schemas.microsoft.com/office/drawing/2014/main" id="{2672D425-B8DC-00B0-A244-FCBA45931BC9}"/>
              </a:ext>
            </a:extLst>
          </p:cNvPr>
          <p:cNvSpPr txBox="1"/>
          <p:nvPr/>
        </p:nvSpPr>
        <p:spPr>
          <a:xfrm>
            <a:off x="703848" y="513347"/>
            <a:ext cx="11115172"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Avenir Next LT Pro"/>
                <a:ea typeface="Calibri Light"/>
                <a:cs typeface="Segoe UI"/>
              </a:rPr>
              <a:t>The inverse DCT (IDCT) is then applied to the threshold </a:t>
            </a:r>
            <a:r>
              <a:rPr lang="en-US" sz="2800">
                <a:latin typeface="Avenir Next LT Pro"/>
                <a:ea typeface="+mn-lt"/>
                <a:cs typeface="+mn-lt"/>
              </a:rPr>
              <a:t>DCT</a:t>
            </a:r>
            <a:r>
              <a:rPr lang="en-US" sz="2800">
                <a:latin typeface="Avenir Next LT Pro"/>
                <a:ea typeface="Calibri Light"/>
                <a:cs typeface="Segoe UI"/>
              </a:rPr>
              <a:t> coefficients to obtain the denoised image. The mathematical representation of IDFC is given by,</a:t>
            </a:r>
          </a:p>
          <a:p>
            <a:endParaRPr lang="en-US" sz="2800">
              <a:latin typeface="Avenir Next LT Pro"/>
              <a:ea typeface="Calibri Light"/>
              <a:cs typeface="Segoe UI"/>
            </a:endParaRPr>
          </a:p>
          <a:p>
            <a:endParaRPr lang="en-US">
              <a:ea typeface="Calibri"/>
              <a:cs typeface="Calibri"/>
            </a:endParaRPr>
          </a:p>
        </p:txBody>
      </p:sp>
    </p:spTree>
    <p:extLst>
      <p:ext uri="{BB962C8B-B14F-4D97-AF65-F5344CB8AC3E}">
        <p14:creationId xmlns:p14="http://schemas.microsoft.com/office/powerpoint/2010/main" val="84770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255FEDC-CF32-F6E3-E874-A523BBB95036}"/>
              </a:ext>
            </a:extLst>
          </p:cNvPr>
          <p:cNvSpPr txBox="1"/>
          <p:nvPr/>
        </p:nvSpPr>
        <p:spPr>
          <a:xfrm>
            <a:off x="758952" y="1128811"/>
            <a:ext cx="3447288" cy="334229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i="1" kern="1200" spc="100" baseline="0">
                <a:solidFill>
                  <a:schemeClr val="accent1">
                    <a:lumMod val="50000"/>
                  </a:schemeClr>
                </a:solidFill>
                <a:latin typeface="+mj-lt"/>
                <a:ea typeface="+mj-ea"/>
                <a:cs typeface="+mj-cs"/>
              </a:rPr>
              <a:t>TEAM</a:t>
            </a:r>
            <a:r>
              <a:rPr lang="en-US" sz="5400" i="1" spc="100">
                <a:solidFill>
                  <a:schemeClr val="accent1">
                    <a:lumMod val="50000"/>
                  </a:schemeClr>
                </a:solidFill>
                <a:latin typeface="+mj-lt"/>
                <a:ea typeface="+mj-ea"/>
                <a:cs typeface="+mj-cs"/>
              </a:rPr>
              <a:t> 7</a:t>
            </a:r>
            <a:endParaRPr lang="en-US" sz="5400" i="1" kern="1200" spc="100" baseline="0">
              <a:solidFill>
                <a:schemeClr val="accent1">
                  <a:lumMod val="50000"/>
                </a:schemeClr>
              </a:solidFill>
              <a:latin typeface="+mj-lt"/>
              <a:ea typeface="+mj-ea"/>
              <a:cs typeface="Calibri Light"/>
            </a:endParaRPr>
          </a:p>
        </p:txBody>
      </p:sp>
      <p:graphicFrame>
        <p:nvGraphicFramePr>
          <p:cNvPr id="4" name="Table 4">
            <a:extLst>
              <a:ext uri="{FF2B5EF4-FFF2-40B4-BE49-F238E27FC236}">
                <a16:creationId xmlns:a16="http://schemas.microsoft.com/office/drawing/2014/main" id="{72BAEC6B-B2F3-5FF9-4F78-DA5849E21411}"/>
              </a:ext>
            </a:extLst>
          </p:cNvPr>
          <p:cNvGraphicFramePr>
            <a:graphicFrameLocks noGrp="1"/>
          </p:cNvGraphicFramePr>
          <p:nvPr>
            <p:extLst>
              <p:ext uri="{D42A27DB-BD31-4B8C-83A1-F6EECF244321}">
                <p14:modId xmlns:p14="http://schemas.microsoft.com/office/powerpoint/2010/main" val="2127735116"/>
              </p:ext>
            </p:extLst>
          </p:nvPr>
        </p:nvGraphicFramePr>
        <p:xfrm>
          <a:off x="5796500" y="1948682"/>
          <a:ext cx="5640400" cy="3018103"/>
        </p:xfrm>
        <a:graphic>
          <a:graphicData uri="http://schemas.openxmlformats.org/drawingml/2006/table">
            <a:tbl>
              <a:tblPr firstRow="1" bandRow="1">
                <a:tableStyleId>{5C22544A-7EE6-4342-B048-85BDC9FD1C3A}</a:tableStyleId>
              </a:tblPr>
              <a:tblGrid>
                <a:gridCol w="2977036">
                  <a:extLst>
                    <a:ext uri="{9D8B030D-6E8A-4147-A177-3AD203B41FA5}">
                      <a16:colId xmlns:a16="http://schemas.microsoft.com/office/drawing/2014/main" val="1959114441"/>
                    </a:ext>
                  </a:extLst>
                </a:gridCol>
                <a:gridCol w="2663364">
                  <a:extLst>
                    <a:ext uri="{9D8B030D-6E8A-4147-A177-3AD203B41FA5}">
                      <a16:colId xmlns:a16="http://schemas.microsoft.com/office/drawing/2014/main" val="3425753522"/>
                    </a:ext>
                  </a:extLst>
                </a:gridCol>
              </a:tblGrid>
              <a:tr h="451689">
                <a:tc>
                  <a:txBody>
                    <a:bodyPr/>
                    <a:lstStyle/>
                    <a:p>
                      <a:r>
                        <a:rPr lang="en-GB" sz="2000"/>
                        <a:t>NAME</a:t>
                      </a:r>
                    </a:p>
                  </a:txBody>
                  <a:tcPr marL="102656" marR="102656" marT="51328" marB="51328"/>
                </a:tc>
                <a:tc>
                  <a:txBody>
                    <a:bodyPr/>
                    <a:lstStyle/>
                    <a:p>
                      <a:r>
                        <a:rPr lang="en-GB" sz="2000"/>
                        <a:t>ROLL NUMBER</a:t>
                      </a:r>
                    </a:p>
                  </a:txBody>
                  <a:tcPr marL="102656" marR="102656" marT="51328" marB="51328"/>
                </a:tc>
                <a:extLst>
                  <a:ext uri="{0D108BD9-81ED-4DB2-BD59-A6C34878D82A}">
                    <a16:rowId xmlns:a16="http://schemas.microsoft.com/office/drawing/2014/main" val="1474332882"/>
                  </a:ext>
                </a:extLst>
              </a:tr>
              <a:tr h="451689">
                <a:tc>
                  <a:txBody>
                    <a:bodyPr/>
                    <a:lstStyle/>
                    <a:p>
                      <a:r>
                        <a:rPr lang="en-GB" sz="2000"/>
                        <a:t>DINESH KUMAR M. R.</a:t>
                      </a:r>
                    </a:p>
                  </a:txBody>
                  <a:tcPr marL="102656" marR="102656" marT="51328" marB="51328"/>
                </a:tc>
                <a:tc>
                  <a:txBody>
                    <a:bodyPr/>
                    <a:lstStyle/>
                    <a:p>
                      <a:r>
                        <a:rPr lang="en-GB" sz="2000"/>
                        <a:t>CB.EN.U4AIE20011</a:t>
                      </a:r>
                    </a:p>
                  </a:txBody>
                  <a:tcPr marL="102656" marR="102656" marT="51328" marB="51328"/>
                </a:tc>
                <a:extLst>
                  <a:ext uri="{0D108BD9-81ED-4DB2-BD59-A6C34878D82A}">
                    <a16:rowId xmlns:a16="http://schemas.microsoft.com/office/drawing/2014/main" val="177900432"/>
                  </a:ext>
                </a:extLst>
              </a:tr>
              <a:tr h="451689">
                <a:tc>
                  <a:txBody>
                    <a:bodyPr/>
                    <a:lstStyle/>
                    <a:p>
                      <a:r>
                        <a:rPr lang="en-GB" sz="2000"/>
                        <a:t>JANGALA GOUTHAMI</a:t>
                      </a:r>
                    </a:p>
                  </a:txBody>
                  <a:tcPr marL="102656" marR="102656" marT="51328" marB="51328"/>
                </a:tc>
                <a:tc>
                  <a:txBody>
                    <a:bodyPr/>
                    <a:lstStyle/>
                    <a:p>
                      <a:r>
                        <a:rPr lang="en-GB" sz="2000"/>
                        <a:t>CB.EN.U4AIE20023</a:t>
                      </a:r>
                    </a:p>
                  </a:txBody>
                  <a:tcPr marL="102656" marR="102656" marT="51328" marB="51328"/>
                </a:tc>
                <a:extLst>
                  <a:ext uri="{0D108BD9-81ED-4DB2-BD59-A6C34878D82A}">
                    <a16:rowId xmlns:a16="http://schemas.microsoft.com/office/drawing/2014/main" val="234203874"/>
                  </a:ext>
                </a:extLst>
              </a:tr>
              <a:tr h="451689">
                <a:tc>
                  <a:txBody>
                    <a:bodyPr/>
                    <a:lstStyle/>
                    <a:p>
                      <a:r>
                        <a:rPr lang="en-GB" sz="2000"/>
                        <a:t>K. S. PAVAL</a:t>
                      </a:r>
                    </a:p>
                  </a:txBody>
                  <a:tcPr marL="102656" marR="102656" marT="51328" marB="51328"/>
                </a:tc>
                <a:tc>
                  <a:txBody>
                    <a:bodyPr/>
                    <a:lstStyle/>
                    <a:p>
                      <a:r>
                        <a:rPr lang="en-GB" sz="2000"/>
                        <a:t>CB.EN.U4AIE20047</a:t>
                      </a:r>
                    </a:p>
                  </a:txBody>
                  <a:tcPr marL="102656" marR="102656" marT="51328" marB="51328"/>
                </a:tc>
                <a:extLst>
                  <a:ext uri="{0D108BD9-81ED-4DB2-BD59-A6C34878D82A}">
                    <a16:rowId xmlns:a16="http://schemas.microsoft.com/office/drawing/2014/main" val="3698915711"/>
                  </a:ext>
                </a:extLst>
              </a:tr>
              <a:tr h="759658">
                <a:tc>
                  <a:txBody>
                    <a:bodyPr/>
                    <a:lstStyle/>
                    <a:p>
                      <a:r>
                        <a:rPr lang="en-GB" sz="2000"/>
                        <a:t>SHREYA SANGHAMITRA</a:t>
                      </a:r>
                    </a:p>
                  </a:txBody>
                  <a:tcPr marL="102656" marR="102656" marT="51328" marB="51328"/>
                </a:tc>
                <a:tc>
                  <a:txBody>
                    <a:bodyPr/>
                    <a:lstStyle/>
                    <a:p>
                      <a:r>
                        <a:rPr lang="en-GB" sz="2000"/>
                        <a:t>CB.EN.U4AIE20066</a:t>
                      </a:r>
                    </a:p>
                  </a:txBody>
                  <a:tcPr marL="102656" marR="102656" marT="51328" marB="51328"/>
                </a:tc>
                <a:extLst>
                  <a:ext uri="{0D108BD9-81ED-4DB2-BD59-A6C34878D82A}">
                    <a16:rowId xmlns:a16="http://schemas.microsoft.com/office/drawing/2014/main" val="3559488178"/>
                  </a:ext>
                </a:extLst>
              </a:tr>
              <a:tr h="451689">
                <a:tc>
                  <a:txBody>
                    <a:bodyPr/>
                    <a:lstStyle/>
                    <a:p>
                      <a:r>
                        <a:rPr lang="en-GB" sz="2000"/>
                        <a:t>N. T. SHRISH SURYA </a:t>
                      </a:r>
                    </a:p>
                  </a:txBody>
                  <a:tcPr marL="102656" marR="102656" marT="51328" marB="51328"/>
                </a:tc>
                <a:tc>
                  <a:txBody>
                    <a:bodyPr/>
                    <a:lstStyle/>
                    <a:p>
                      <a:r>
                        <a:rPr lang="en-GB" sz="2000"/>
                        <a:t>CB.EN.U4AIE20067</a:t>
                      </a:r>
                    </a:p>
                  </a:txBody>
                  <a:tcPr marL="102656" marR="102656" marT="51328" marB="51328"/>
                </a:tc>
                <a:extLst>
                  <a:ext uri="{0D108BD9-81ED-4DB2-BD59-A6C34878D82A}">
                    <a16:rowId xmlns:a16="http://schemas.microsoft.com/office/drawing/2014/main" val="2143803214"/>
                  </a:ext>
                </a:extLst>
              </a:tr>
            </a:tbl>
          </a:graphicData>
        </a:graphic>
      </p:graphicFrame>
    </p:spTree>
    <p:extLst>
      <p:ext uri="{BB962C8B-B14F-4D97-AF65-F5344CB8AC3E}">
        <p14:creationId xmlns:p14="http://schemas.microsoft.com/office/powerpoint/2010/main" val="2729191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picture containing apple, red, fruit, sitting&#10;&#10;Description automatically generated">
            <a:extLst>
              <a:ext uri="{FF2B5EF4-FFF2-40B4-BE49-F238E27FC236}">
                <a16:creationId xmlns:a16="http://schemas.microsoft.com/office/drawing/2014/main" id="{A2A0D723-E22C-C588-A6CF-61C02796F18E}"/>
              </a:ext>
            </a:extLst>
          </p:cNvPr>
          <p:cNvPicPr>
            <a:picLocks noChangeAspect="1"/>
          </p:cNvPicPr>
          <p:nvPr/>
        </p:nvPicPr>
        <p:blipFill rotWithShape="1">
          <a:blip r:embed="rId2"/>
          <a:srcRect t="20588" r="224" b="-245"/>
          <a:stretch/>
        </p:blipFill>
        <p:spPr>
          <a:xfrm>
            <a:off x="1517135" y="910193"/>
            <a:ext cx="2737064" cy="2000162"/>
          </a:xfrm>
          <a:prstGeom prst="rect">
            <a:avLst/>
          </a:prstGeom>
        </p:spPr>
      </p:pic>
      <p:sp>
        <p:nvSpPr>
          <p:cNvPr id="5" name="TextBox 4">
            <a:extLst>
              <a:ext uri="{FF2B5EF4-FFF2-40B4-BE49-F238E27FC236}">
                <a16:creationId xmlns:a16="http://schemas.microsoft.com/office/drawing/2014/main" id="{1449EA66-E942-E247-A958-BA7820E53DEC}"/>
              </a:ext>
            </a:extLst>
          </p:cNvPr>
          <p:cNvSpPr txBox="1"/>
          <p:nvPr/>
        </p:nvSpPr>
        <p:spPr>
          <a:xfrm>
            <a:off x="1757516" y="350274"/>
            <a:ext cx="30111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Original Image</a:t>
            </a:r>
          </a:p>
        </p:txBody>
      </p:sp>
      <p:sp>
        <p:nvSpPr>
          <p:cNvPr id="7" name="TextBox 6">
            <a:extLst>
              <a:ext uri="{FF2B5EF4-FFF2-40B4-BE49-F238E27FC236}">
                <a16:creationId xmlns:a16="http://schemas.microsoft.com/office/drawing/2014/main" id="{0791572F-BBEC-D23E-9FC6-4E9115D007B4}"/>
              </a:ext>
            </a:extLst>
          </p:cNvPr>
          <p:cNvSpPr txBox="1"/>
          <p:nvPr/>
        </p:nvSpPr>
        <p:spPr>
          <a:xfrm>
            <a:off x="8320549" y="258096"/>
            <a:ext cx="2839064" cy="368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Grey-scale Image</a:t>
            </a:r>
          </a:p>
        </p:txBody>
      </p:sp>
      <p:pic>
        <p:nvPicPr>
          <p:cNvPr id="9" name="Picture 23">
            <a:extLst>
              <a:ext uri="{FF2B5EF4-FFF2-40B4-BE49-F238E27FC236}">
                <a16:creationId xmlns:a16="http://schemas.microsoft.com/office/drawing/2014/main" id="{4CB1C5CE-862A-9C8F-560E-9083A97EFA0B}"/>
              </a:ext>
            </a:extLst>
          </p:cNvPr>
          <p:cNvPicPr>
            <a:picLocks noChangeAspect="1"/>
          </p:cNvPicPr>
          <p:nvPr/>
        </p:nvPicPr>
        <p:blipFill rotWithShape="1">
          <a:blip r:embed="rId3"/>
          <a:srcRect t="18133" r="-224" b="-267"/>
          <a:stretch/>
        </p:blipFill>
        <p:spPr>
          <a:xfrm>
            <a:off x="7989698" y="837524"/>
            <a:ext cx="2749353" cy="1895667"/>
          </a:xfrm>
          <a:prstGeom prst="rect">
            <a:avLst/>
          </a:prstGeom>
        </p:spPr>
      </p:pic>
      <p:pic>
        <p:nvPicPr>
          <p:cNvPr id="10" name="Picture 10" descr="Timeline&#10;&#10;Description automatically generated">
            <a:extLst>
              <a:ext uri="{FF2B5EF4-FFF2-40B4-BE49-F238E27FC236}">
                <a16:creationId xmlns:a16="http://schemas.microsoft.com/office/drawing/2014/main" id="{67277923-13E8-F23A-EC33-CD1961344641}"/>
              </a:ext>
            </a:extLst>
          </p:cNvPr>
          <p:cNvPicPr>
            <a:picLocks noChangeAspect="1"/>
          </p:cNvPicPr>
          <p:nvPr/>
        </p:nvPicPr>
        <p:blipFill>
          <a:blip r:embed="rId4"/>
          <a:stretch>
            <a:fillRect/>
          </a:stretch>
        </p:blipFill>
        <p:spPr>
          <a:xfrm>
            <a:off x="1184789" y="3041800"/>
            <a:ext cx="9822424" cy="3459833"/>
          </a:xfrm>
          <a:prstGeom prst="rect">
            <a:avLst/>
          </a:prstGeom>
        </p:spPr>
      </p:pic>
      <p:pic>
        <p:nvPicPr>
          <p:cNvPr id="11" name="Picture 11">
            <a:extLst>
              <a:ext uri="{FF2B5EF4-FFF2-40B4-BE49-F238E27FC236}">
                <a16:creationId xmlns:a16="http://schemas.microsoft.com/office/drawing/2014/main" id="{B157FF3C-E328-1B41-CE80-475FEE3480F5}"/>
              </a:ext>
            </a:extLst>
          </p:cNvPr>
          <p:cNvPicPr>
            <a:picLocks noChangeAspect="1"/>
          </p:cNvPicPr>
          <p:nvPr/>
        </p:nvPicPr>
        <p:blipFill>
          <a:blip r:embed="rId5"/>
          <a:stretch>
            <a:fillRect/>
          </a:stretch>
        </p:blipFill>
        <p:spPr>
          <a:xfrm>
            <a:off x="2819400" y="5080584"/>
            <a:ext cx="1796846" cy="1422462"/>
          </a:xfrm>
          <a:prstGeom prst="rect">
            <a:avLst/>
          </a:prstGeom>
        </p:spPr>
      </p:pic>
      <p:pic>
        <p:nvPicPr>
          <p:cNvPr id="12" name="Picture 12" descr="A picture containing white, porcelain&#10;&#10;Description automatically generated">
            <a:extLst>
              <a:ext uri="{FF2B5EF4-FFF2-40B4-BE49-F238E27FC236}">
                <a16:creationId xmlns:a16="http://schemas.microsoft.com/office/drawing/2014/main" id="{F204FE65-158B-A4B3-091B-E4F09176A652}"/>
              </a:ext>
            </a:extLst>
          </p:cNvPr>
          <p:cNvPicPr>
            <a:picLocks noChangeAspect="1"/>
          </p:cNvPicPr>
          <p:nvPr/>
        </p:nvPicPr>
        <p:blipFill>
          <a:blip r:embed="rId6"/>
          <a:stretch>
            <a:fillRect/>
          </a:stretch>
        </p:blipFill>
        <p:spPr>
          <a:xfrm>
            <a:off x="4466304" y="5077895"/>
            <a:ext cx="1723104" cy="1403261"/>
          </a:xfrm>
          <a:prstGeom prst="rect">
            <a:avLst/>
          </a:prstGeom>
        </p:spPr>
      </p:pic>
      <p:pic>
        <p:nvPicPr>
          <p:cNvPr id="13" name="Picture 13">
            <a:extLst>
              <a:ext uri="{FF2B5EF4-FFF2-40B4-BE49-F238E27FC236}">
                <a16:creationId xmlns:a16="http://schemas.microsoft.com/office/drawing/2014/main" id="{BC886FF1-8740-72BB-7A9D-245E87738F2A}"/>
              </a:ext>
            </a:extLst>
          </p:cNvPr>
          <p:cNvPicPr>
            <a:picLocks noChangeAspect="1"/>
          </p:cNvPicPr>
          <p:nvPr/>
        </p:nvPicPr>
        <p:blipFill>
          <a:blip r:embed="rId7"/>
          <a:stretch>
            <a:fillRect/>
          </a:stretch>
        </p:blipFill>
        <p:spPr>
          <a:xfrm>
            <a:off x="6094771" y="5161078"/>
            <a:ext cx="1827571" cy="1316780"/>
          </a:xfrm>
          <a:prstGeom prst="rect">
            <a:avLst/>
          </a:prstGeom>
        </p:spPr>
      </p:pic>
      <p:pic>
        <p:nvPicPr>
          <p:cNvPr id="14" name="Picture 14" descr="A picture containing branchiopod crustacean&#10;&#10;Description automatically generated">
            <a:extLst>
              <a:ext uri="{FF2B5EF4-FFF2-40B4-BE49-F238E27FC236}">
                <a16:creationId xmlns:a16="http://schemas.microsoft.com/office/drawing/2014/main" id="{E4814287-5C2F-04AD-C2CF-D47B84801243}"/>
              </a:ext>
            </a:extLst>
          </p:cNvPr>
          <p:cNvPicPr>
            <a:picLocks noChangeAspect="1"/>
          </p:cNvPicPr>
          <p:nvPr/>
        </p:nvPicPr>
        <p:blipFill>
          <a:blip r:embed="rId8"/>
          <a:stretch>
            <a:fillRect/>
          </a:stretch>
        </p:blipFill>
        <p:spPr>
          <a:xfrm>
            <a:off x="7569609" y="5120661"/>
            <a:ext cx="1796846" cy="1330015"/>
          </a:xfrm>
          <a:prstGeom prst="rect">
            <a:avLst/>
          </a:prstGeom>
        </p:spPr>
      </p:pic>
      <p:pic>
        <p:nvPicPr>
          <p:cNvPr id="15" name="Picture 15">
            <a:extLst>
              <a:ext uri="{FF2B5EF4-FFF2-40B4-BE49-F238E27FC236}">
                <a16:creationId xmlns:a16="http://schemas.microsoft.com/office/drawing/2014/main" id="{21BAB7D0-EC5E-A3AE-BBD0-54B143D09E75}"/>
              </a:ext>
            </a:extLst>
          </p:cNvPr>
          <p:cNvPicPr>
            <a:picLocks noChangeAspect="1"/>
          </p:cNvPicPr>
          <p:nvPr/>
        </p:nvPicPr>
        <p:blipFill>
          <a:blip r:embed="rId9"/>
          <a:stretch>
            <a:fillRect/>
          </a:stretch>
        </p:blipFill>
        <p:spPr>
          <a:xfrm>
            <a:off x="9271818" y="5076674"/>
            <a:ext cx="1738630" cy="1391145"/>
          </a:xfrm>
          <a:prstGeom prst="rect">
            <a:avLst/>
          </a:prstGeom>
        </p:spPr>
      </p:pic>
      <p:sp>
        <p:nvSpPr>
          <p:cNvPr id="21" name="TextBox 20">
            <a:extLst>
              <a:ext uri="{FF2B5EF4-FFF2-40B4-BE49-F238E27FC236}">
                <a16:creationId xmlns:a16="http://schemas.microsoft.com/office/drawing/2014/main" id="{66ACCC39-0453-0394-2A22-65CCFA68790C}"/>
              </a:ext>
            </a:extLst>
          </p:cNvPr>
          <p:cNvSpPr txBox="1"/>
          <p:nvPr/>
        </p:nvSpPr>
        <p:spPr>
          <a:xfrm>
            <a:off x="4492113" y="1499419"/>
            <a:ext cx="35150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i="1">
                <a:latin typeface="Sitka Banner"/>
              </a:rPr>
              <a:t>Gaussian Noise</a:t>
            </a:r>
          </a:p>
        </p:txBody>
      </p:sp>
    </p:spTree>
    <p:extLst>
      <p:ext uri="{BB962C8B-B14F-4D97-AF65-F5344CB8AC3E}">
        <p14:creationId xmlns:p14="http://schemas.microsoft.com/office/powerpoint/2010/main" val="486460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shape&#10;&#10;Description automatically generated">
            <a:extLst>
              <a:ext uri="{FF2B5EF4-FFF2-40B4-BE49-F238E27FC236}">
                <a16:creationId xmlns:a16="http://schemas.microsoft.com/office/drawing/2014/main" id="{7AB6EB20-2998-A77D-D526-52BFC7BC804D}"/>
              </a:ext>
            </a:extLst>
          </p:cNvPr>
          <p:cNvPicPr>
            <a:picLocks noChangeAspect="1"/>
          </p:cNvPicPr>
          <p:nvPr/>
        </p:nvPicPr>
        <p:blipFill>
          <a:blip r:embed="rId2"/>
          <a:stretch>
            <a:fillRect/>
          </a:stretch>
        </p:blipFill>
        <p:spPr>
          <a:xfrm>
            <a:off x="1528916" y="488848"/>
            <a:ext cx="8175522" cy="2058013"/>
          </a:xfrm>
          <a:prstGeom prst="rect">
            <a:avLst/>
          </a:prstGeom>
        </p:spPr>
      </p:pic>
      <p:graphicFrame>
        <p:nvGraphicFramePr>
          <p:cNvPr id="5" name="Table 4">
            <a:extLst>
              <a:ext uri="{FF2B5EF4-FFF2-40B4-BE49-F238E27FC236}">
                <a16:creationId xmlns:a16="http://schemas.microsoft.com/office/drawing/2014/main" id="{3D3E8D50-5DAB-A441-8428-7915B3077974}"/>
              </a:ext>
            </a:extLst>
          </p:cNvPr>
          <p:cNvGraphicFramePr>
            <a:graphicFrameLocks noGrp="1"/>
          </p:cNvGraphicFramePr>
          <p:nvPr/>
        </p:nvGraphicFramePr>
        <p:xfrm>
          <a:off x="775526" y="2809029"/>
          <a:ext cx="9656610" cy="3396786"/>
        </p:xfrm>
        <a:graphic>
          <a:graphicData uri="http://schemas.openxmlformats.org/drawingml/2006/table">
            <a:tbl>
              <a:tblPr firstRow="1" bandRow="1">
                <a:tableStyleId>{5C22544A-7EE6-4342-B048-85BDC9FD1C3A}</a:tableStyleId>
              </a:tblPr>
              <a:tblGrid>
                <a:gridCol w="1609435">
                  <a:extLst>
                    <a:ext uri="{9D8B030D-6E8A-4147-A177-3AD203B41FA5}">
                      <a16:colId xmlns:a16="http://schemas.microsoft.com/office/drawing/2014/main" val="531593017"/>
                    </a:ext>
                  </a:extLst>
                </a:gridCol>
                <a:gridCol w="1609435">
                  <a:extLst>
                    <a:ext uri="{9D8B030D-6E8A-4147-A177-3AD203B41FA5}">
                      <a16:colId xmlns:a16="http://schemas.microsoft.com/office/drawing/2014/main" val="3213510797"/>
                    </a:ext>
                  </a:extLst>
                </a:gridCol>
                <a:gridCol w="1609435">
                  <a:extLst>
                    <a:ext uri="{9D8B030D-6E8A-4147-A177-3AD203B41FA5}">
                      <a16:colId xmlns:a16="http://schemas.microsoft.com/office/drawing/2014/main" val="4068580277"/>
                    </a:ext>
                  </a:extLst>
                </a:gridCol>
                <a:gridCol w="1609435">
                  <a:extLst>
                    <a:ext uri="{9D8B030D-6E8A-4147-A177-3AD203B41FA5}">
                      <a16:colId xmlns:a16="http://schemas.microsoft.com/office/drawing/2014/main" val="2413662315"/>
                    </a:ext>
                  </a:extLst>
                </a:gridCol>
                <a:gridCol w="1609435">
                  <a:extLst>
                    <a:ext uri="{9D8B030D-6E8A-4147-A177-3AD203B41FA5}">
                      <a16:colId xmlns:a16="http://schemas.microsoft.com/office/drawing/2014/main" val="4019724279"/>
                    </a:ext>
                  </a:extLst>
                </a:gridCol>
                <a:gridCol w="1609435">
                  <a:extLst>
                    <a:ext uri="{9D8B030D-6E8A-4147-A177-3AD203B41FA5}">
                      <a16:colId xmlns:a16="http://schemas.microsoft.com/office/drawing/2014/main" val="1596351860"/>
                    </a:ext>
                  </a:extLst>
                </a:gridCol>
              </a:tblGrid>
              <a:tr h="694366">
                <a:tc>
                  <a:txBody>
                    <a:bodyPr/>
                    <a:lstStyle/>
                    <a:p>
                      <a:r>
                        <a:rPr lang="en-GB"/>
                        <a:t>Noise Levels</a:t>
                      </a:r>
                    </a:p>
                  </a:txBody>
                  <a:tcPr/>
                </a:tc>
                <a:tc>
                  <a:txBody>
                    <a:bodyPr/>
                    <a:lstStyle/>
                    <a:p>
                      <a:r>
                        <a:rPr lang="en-GB"/>
                        <a:t>10%</a:t>
                      </a:r>
                    </a:p>
                  </a:txBody>
                  <a:tcPr/>
                </a:tc>
                <a:tc>
                  <a:txBody>
                    <a:bodyPr/>
                    <a:lstStyle/>
                    <a:p>
                      <a:r>
                        <a:rPr lang="en-GB"/>
                        <a:t>20%</a:t>
                      </a:r>
                    </a:p>
                  </a:txBody>
                  <a:tcPr/>
                </a:tc>
                <a:tc>
                  <a:txBody>
                    <a:bodyPr/>
                    <a:lstStyle/>
                    <a:p>
                      <a:r>
                        <a:rPr lang="en-GB"/>
                        <a:t>30%</a:t>
                      </a:r>
                    </a:p>
                  </a:txBody>
                  <a:tcPr/>
                </a:tc>
                <a:tc>
                  <a:txBody>
                    <a:bodyPr/>
                    <a:lstStyle/>
                    <a:p>
                      <a:r>
                        <a:rPr lang="en-GB"/>
                        <a:t>40%</a:t>
                      </a:r>
                    </a:p>
                  </a:txBody>
                  <a:tcPr/>
                </a:tc>
                <a:tc>
                  <a:txBody>
                    <a:bodyPr/>
                    <a:lstStyle/>
                    <a:p>
                      <a:r>
                        <a:rPr lang="en-GB"/>
                        <a:t>50%</a:t>
                      </a:r>
                    </a:p>
                  </a:txBody>
                  <a:tcPr/>
                </a:tc>
                <a:extLst>
                  <a:ext uri="{0D108BD9-81ED-4DB2-BD59-A6C34878D82A}">
                    <a16:rowId xmlns:a16="http://schemas.microsoft.com/office/drawing/2014/main" val="2957276124"/>
                  </a:ext>
                </a:extLst>
              </a:tr>
              <a:tr h="1351210">
                <a:tc>
                  <a:txBody>
                    <a:bodyPr/>
                    <a:lstStyle/>
                    <a:p>
                      <a:r>
                        <a:rPr lang="en-GB"/>
                        <a:t>Noisy</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12128200"/>
                  </a:ext>
                </a:extLst>
              </a:tr>
              <a:tr h="1351210">
                <a:tc>
                  <a:txBody>
                    <a:bodyPr/>
                    <a:lstStyle/>
                    <a:p>
                      <a:r>
                        <a:rPr lang="en-GB"/>
                        <a:t>Denoised</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36467855"/>
                  </a:ext>
                </a:extLst>
              </a:tr>
            </a:tbl>
          </a:graphicData>
        </a:graphic>
      </p:graphicFrame>
      <p:sp>
        <p:nvSpPr>
          <p:cNvPr id="6" name="TextBox 5">
            <a:extLst>
              <a:ext uri="{FF2B5EF4-FFF2-40B4-BE49-F238E27FC236}">
                <a16:creationId xmlns:a16="http://schemas.microsoft.com/office/drawing/2014/main" id="{3B20D57A-C5A8-2042-5AE2-7516CDA35494}"/>
              </a:ext>
            </a:extLst>
          </p:cNvPr>
          <p:cNvSpPr txBox="1"/>
          <p:nvPr/>
        </p:nvSpPr>
        <p:spPr>
          <a:xfrm>
            <a:off x="4289322" y="1167580"/>
            <a:ext cx="216309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i="1">
                <a:latin typeface="Sitka Banner"/>
              </a:rPr>
              <a:t>Salt And Pepper Noise</a:t>
            </a:r>
            <a:endParaRPr lang="en-GB" i="1">
              <a:latin typeface="Sitka Banner"/>
            </a:endParaRPr>
          </a:p>
        </p:txBody>
      </p:sp>
      <p:pic>
        <p:nvPicPr>
          <p:cNvPr id="3" name="Picture 3">
            <a:extLst>
              <a:ext uri="{FF2B5EF4-FFF2-40B4-BE49-F238E27FC236}">
                <a16:creationId xmlns:a16="http://schemas.microsoft.com/office/drawing/2014/main" id="{4F728B48-55E9-4B79-24FE-4F6224A43876}"/>
              </a:ext>
            </a:extLst>
          </p:cNvPr>
          <p:cNvPicPr>
            <a:picLocks noChangeAspect="1"/>
          </p:cNvPicPr>
          <p:nvPr/>
        </p:nvPicPr>
        <p:blipFill>
          <a:blip r:embed="rId3"/>
          <a:stretch>
            <a:fillRect/>
          </a:stretch>
        </p:blipFill>
        <p:spPr>
          <a:xfrm>
            <a:off x="2356021" y="3533758"/>
            <a:ext cx="1806146" cy="1262999"/>
          </a:xfrm>
          <a:prstGeom prst="rect">
            <a:avLst/>
          </a:prstGeom>
        </p:spPr>
      </p:pic>
      <p:pic>
        <p:nvPicPr>
          <p:cNvPr id="7" name="Picture 7" descr="A picture containing ground, hole&#10;&#10;Description automatically generated">
            <a:extLst>
              <a:ext uri="{FF2B5EF4-FFF2-40B4-BE49-F238E27FC236}">
                <a16:creationId xmlns:a16="http://schemas.microsoft.com/office/drawing/2014/main" id="{2C76D955-E869-E82B-CD57-87F5B152235D}"/>
              </a:ext>
            </a:extLst>
          </p:cNvPr>
          <p:cNvPicPr>
            <a:picLocks noChangeAspect="1"/>
          </p:cNvPicPr>
          <p:nvPr/>
        </p:nvPicPr>
        <p:blipFill>
          <a:blip r:embed="rId4"/>
          <a:stretch>
            <a:fillRect/>
          </a:stretch>
        </p:blipFill>
        <p:spPr>
          <a:xfrm>
            <a:off x="3910913" y="3458031"/>
            <a:ext cx="1867930" cy="1424750"/>
          </a:xfrm>
          <a:prstGeom prst="rect">
            <a:avLst/>
          </a:prstGeom>
        </p:spPr>
      </p:pic>
      <p:pic>
        <p:nvPicPr>
          <p:cNvPr id="8" name="Picture 8">
            <a:extLst>
              <a:ext uri="{FF2B5EF4-FFF2-40B4-BE49-F238E27FC236}">
                <a16:creationId xmlns:a16="http://schemas.microsoft.com/office/drawing/2014/main" id="{3CD3E239-FD2D-0C6F-0C6B-48781315AEE5}"/>
              </a:ext>
            </a:extLst>
          </p:cNvPr>
          <p:cNvPicPr>
            <a:picLocks noChangeAspect="1"/>
          </p:cNvPicPr>
          <p:nvPr/>
        </p:nvPicPr>
        <p:blipFill>
          <a:blip r:embed="rId5"/>
          <a:stretch>
            <a:fillRect/>
          </a:stretch>
        </p:blipFill>
        <p:spPr>
          <a:xfrm>
            <a:off x="5609966" y="3443654"/>
            <a:ext cx="1775254" cy="1350532"/>
          </a:xfrm>
          <a:prstGeom prst="rect">
            <a:avLst/>
          </a:prstGeom>
        </p:spPr>
      </p:pic>
      <p:pic>
        <p:nvPicPr>
          <p:cNvPr id="9" name="Picture 9">
            <a:extLst>
              <a:ext uri="{FF2B5EF4-FFF2-40B4-BE49-F238E27FC236}">
                <a16:creationId xmlns:a16="http://schemas.microsoft.com/office/drawing/2014/main" id="{3A1F67D2-BD4B-1366-E0EB-4896DE9D180B}"/>
              </a:ext>
            </a:extLst>
          </p:cNvPr>
          <p:cNvPicPr>
            <a:picLocks noChangeAspect="1"/>
          </p:cNvPicPr>
          <p:nvPr/>
        </p:nvPicPr>
        <p:blipFill>
          <a:blip r:embed="rId6"/>
          <a:stretch>
            <a:fillRect/>
          </a:stretch>
        </p:blipFill>
        <p:spPr>
          <a:xfrm>
            <a:off x="7206048" y="3433421"/>
            <a:ext cx="1559012" cy="1432778"/>
          </a:xfrm>
          <a:prstGeom prst="rect">
            <a:avLst/>
          </a:prstGeom>
        </p:spPr>
      </p:pic>
      <p:pic>
        <p:nvPicPr>
          <p:cNvPr id="10" name="Picture 10" descr="A picture containing hole&#10;&#10;Description automatically generated">
            <a:extLst>
              <a:ext uri="{FF2B5EF4-FFF2-40B4-BE49-F238E27FC236}">
                <a16:creationId xmlns:a16="http://schemas.microsoft.com/office/drawing/2014/main" id="{1B949A92-E2B9-09DA-42F7-62E8837AB80B}"/>
              </a:ext>
            </a:extLst>
          </p:cNvPr>
          <p:cNvPicPr>
            <a:picLocks noChangeAspect="1"/>
          </p:cNvPicPr>
          <p:nvPr/>
        </p:nvPicPr>
        <p:blipFill>
          <a:blip r:embed="rId7"/>
          <a:stretch>
            <a:fillRect/>
          </a:stretch>
        </p:blipFill>
        <p:spPr>
          <a:xfrm>
            <a:off x="8647669" y="3453279"/>
            <a:ext cx="1806148" cy="1351873"/>
          </a:xfrm>
          <a:prstGeom prst="rect">
            <a:avLst/>
          </a:prstGeom>
        </p:spPr>
      </p:pic>
      <p:pic>
        <p:nvPicPr>
          <p:cNvPr id="4" name="Picture 10">
            <a:extLst>
              <a:ext uri="{FF2B5EF4-FFF2-40B4-BE49-F238E27FC236}">
                <a16:creationId xmlns:a16="http://schemas.microsoft.com/office/drawing/2014/main" id="{2B447D8B-85DF-5620-FB7F-4C9CA3A86581}"/>
              </a:ext>
            </a:extLst>
          </p:cNvPr>
          <p:cNvPicPr>
            <a:picLocks noChangeAspect="1"/>
          </p:cNvPicPr>
          <p:nvPr/>
        </p:nvPicPr>
        <p:blipFill>
          <a:blip r:embed="rId8"/>
          <a:stretch>
            <a:fillRect/>
          </a:stretch>
        </p:blipFill>
        <p:spPr>
          <a:xfrm>
            <a:off x="2294238" y="4801570"/>
            <a:ext cx="1867930" cy="1456156"/>
          </a:xfrm>
          <a:prstGeom prst="rect">
            <a:avLst/>
          </a:prstGeom>
        </p:spPr>
      </p:pic>
      <p:pic>
        <p:nvPicPr>
          <p:cNvPr id="11" name="Picture 11">
            <a:extLst>
              <a:ext uri="{FF2B5EF4-FFF2-40B4-BE49-F238E27FC236}">
                <a16:creationId xmlns:a16="http://schemas.microsoft.com/office/drawing/2014/main" id="{2C3FEC53-5287-9BC1-2C47-A3764D1E63AB}"/>
              </a:ext>
            </a:extLst>
          </p:cNvPr>
          <p:cNvPicPr>
            <a:picLocks noChangeAspect="1"/>
          </p:cNvPicPr>
          <p:nvPr/>
        </p:nvPicPr>
        <p:blipFill>
          <a:blip r:embed="rId9"/>
          <a:stretch>
            <a:fillRect/>
          </a:stretch>
        </p:blipFill>
        <p:spPr>
          <a:xfrm>
            <a:off x="3910914" y="4796001"/>
            <a:ext cx="1867930" cy="1467295"/>
          </a:xfrm>
          <a:prstGeom prst="rect">
            <a:avLst/>
          </a:prstGeom>
        </p:spPr>
      </p:pic>
      <p:pic>
        <p:nvPicPr>
          <p:cNvPr id="12" name="Picture 12">
            <a:extLst>
              <a:ext uri="{FF2B5EF4-FFF2-40B4-BE49-F238E27FC236}">
                <a16:creationId xmlns:a16="http://schemas.microsoft.com/office/drawing/2014/main" id="{9FAD2585-2919-AA20-7D09-9170618DBCA6}"/>
              </a:ext>
            </a:extLst>
          </p:cNvPr>
          <p:cNvPicPr>
            <a:picLocks noChangeAspect="1"/>
          </p:cNvPicPr>
          <p:nvPr/>
        </p:nvPicPr>
        <p:blipFill>
          <a:blip r:embed="rId10"/>
          <a:stretch>
            <a:fillRect/>
          </a:stretch>
        </p:blipFill>
        <p:spPr>
          <a:xfrm>
            <a:off x="5589372" y="4786294"/>
            <a:ext cx="1795850" cy="1455816"/>
          </a:xfrm>
          <a:prstGeom prst="rect">
            <a:avLst/>
          </a:prstGeom>
        </p:spPr>
      </p:pic>
      <p:pic>
        <p:nvPicPr>
          <p:cNvPr id="13" name="Picture 13" descr="A picture containing hole&#10;&#10;Description automatically generated">
            <a:extLst>
              <a:ext uri="{FF2B5EF4-FFF2-40B4-BE49-F238E27FC236}">
                <a16:creationId xmlns:a16="http://schemas.microsoft.com/office/drawing/2014/main" id="{1EF362AF-EB17-6FFB-EE44-45B9881D62DE}"/>
              </a:ext>
            </a:extLst>
          </p:cNvPr>
          <p:cNvPicPr>
            <a:picLocks noChangeAspect="1"/>
          </p:cNvPicPr>
          <p:nvPr/>
        </p:nvPicPr>
        <p:blipFill>
          <a:blip r:embed="rId11"/>
          <a:stretch>
            <a:fillRect/>
          </a:stretch>
        </p:blipFill>
        <p:spPr>
          <a:xfrm>
            <a:off x="7113372" y="4808816"/>
            <a:ext cx="1744363" cy="1421069"/>
          </a:xfrm>
          <a:prstGeom prst="rect">
            <a:avLst/>
          </a:prstGeom>
        </p:spPr>
      </p:pic>
      <p:pic>
        <p:nvPicPr>
          <p:cNvPr id="14" name="Picture 14">
            <a:extLst>
              <a:ext uri="{FF2B5EF4-FFF2-40B4-BE49-F238E27FC236}">
                <a16:creationId xmlns:a16="http://schemas.microsoft.com/office/drawing/2014/main" id="{D531F0F4-FB59-754F-E03E-BC6F94278AE2}"/>
              </a:ext>
            </a:extLst>
          </p:cNvPr>
          <p:cNvPicPr>
            <a:picLocks noChangeAspect="1"/>
          </p:cNvPicPr>
          <p:nvPr/>
        </p:nvPicPr>
        <p:blipFill>
          <a:blip r:embed="rId12"/>
          <a:stretch>
            <a:fillRect/>
          </a:stretch>
        </p:blipFill>
        <p:spPr>
          <a:xfrm>
            <a:off x="8851177" y="4797049"/>
            <a:ext cx="1815089" cy="1411816"/>
          </a:xfrm>
          <a:prstGeom prst="rect">
            <a:avLst/>
          </a:prstGeom>
        </p:spPr>
      </p:pic>
    </p:spTree>
    <p:extLst>
      <p:ext uri="{BB962C8B-B14F-4D97-AF65-F5344CB8AC3E}">
        <p14:creationId xmlns:p14="http://schemas.microsoft.com/office/powerpoint/2010/main" val="1528893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picture containing shape&#10;&#10;Description automatically generated">
            <a:extLst>
              <a:ext uri="{FF2B5EF4-FFF2-40B4-BE49-F238E27FC236}">
                <a16:creationId xmlns:a16="http://schemas.microsoft.com/office/drawing/2014/main" id="{20D8C0BA-8B82-4FA6-3509-1C248DB0EA3D}"/>
              </a:ext>
            </a:extLst>
          </p:cNvPr>
          <p:cNvPicPr>
            <a:picLocks noChangeAspect="1"/>
          </p:cNvPicPr>
          <p:nvPr/>
        </p:nvPicPr>
        <p:blipFill>
          <a:blip r:embed="rId2"/>
          <a:stretch>
            <a:fillRect/>
          </a:stretch>
        </p:blipFill>
        <p:spPr>
          <a:xfrm>
            <a:off x="1528916" y="488848"/>
            <a:ext cx="8175522" cy="2058013"/>
          </a:xfrm>
          <a:prstGeom prst="rect">
            <a:avLst/>
          </a:prstGeom>
        </p:spPr>
      </p:pic>
      <p:graphicFrame>
        <p:nvGraphicFramePr>
          <p:cNvPr id="6" name="Table 4">
            <a:extLst>
              <a:ext uri="{FF2B5EF4-FFF2-40B4-BE49-F238E27FC236}">
                <a16:creationId xmlns:a16="http://schemas.microsoft.com/office/drawing/2014/main" id="{BA12AC8E-FA28-C62D-BE58-432C88966764}"/>
              </a:ext>
            </a:extLst>
          </p:cNvPr>
          <p:cNvGraphicFramePr>
            <a:graphicFrameLocks noGrp="1"/>
          </p:cNvGraphicFramePr>
          <p:nvPr/>
        </p:nvGraphicFramePr>
        <p:xfrm>
          <a:off x="775526" y="2809029"/>
          <a:ext cx="9656610" cy="3396786"/>
        </p:xfrm>
        <a:graphic>
          <a:graphicData uri="http://schemas.openxmlformats.org/drawingml/2006/table">
            <a:tbl>
              <a:tblPr firstRow="1" bandRow="1">
                <a:tableStyleId>{5C22544A-7EE6-4342-B048-85BDC9FD1C3A}</a:tableStyleId>
              </a:tblPr>
              <a:tblGrid>
                <a:gridCol w="1609435">
                  <a:extLst>
                    <a:ext uri="{9D8B030D-6E8A-4147-A177-3AD203B41FA5}">
                      <a16:colId xmlns:a16="http://schemas.microsoft.com/office/drawing/2014/main" val="531593017"/>
                    </a:ext>
                  </a:extLst>
                </a:gridCol>
                <a:gridCol w="1609435">
                  <a:extLst>
                    <a:ext uri="{9D8B030D-6E8A-4147-A177-3AD203B41FA5}">
                      <a16:colId xmlns:a16="http://schemas.microsoft.com/office/drawing/2014/main" val="3213510797"/>
                    </a:ext>
                  </a:extLst>
                </a:gridCol>
                <a:gridCol w="1609435">
                  <a:extLst>
                    <a:ext uri="{9D8B030D-6E8A-4147-A177-3AD203B41FA5}">
                      <a16:colId xmlns:a16="http://schemas.microsoft.com/office/drawing/2014/main" val="4068580277"/>
                    </a:ext>
                  </a:extLst>
                </a:gridCol>
                <a:gridCol w="1609435">
                  <a:extLst>
                    <a:ext uri="{9D8B030D-6E8A-4147-A177-3AD203B41FA5}">
                      <a16:colId xmlns:a16="http://schemas.microsoft.com/office/drawing/2014/main" val="2413662315"/>
                    </a:ext>
                  </a:extLst>
                </a:gridCol>
                <a:gridCol w="1609435">
                  <a:extLst>
                    <a:ext uri="{9D8B030D-6E8A-4147-A177-3AD203B41FA5}">
                      <a16:colId xmlns:a16="http://schemas.microsoft.com/office/drawing/2014/main" val="4019724279"/>
                    </a:ext>
                  </a:extLst>
                </a:gridCol>
                <a:gridCol w="1609435">
                  <a:extLst>
                    <a:ext uri="{9D8B030D-6E8A-4147-A177-3AD203B41FA5}">
                      <a16:colId xmlns:a16="http://schemas.microsoft.com/office/drawing/2014/main" val="1596351860"/>
                    </a:ext>
                  </a:extLst>
                </a:gridCol>
              </a:tblGrid>
              <a:tr h="694366">
                <a:tc>
                  <a:txBody>
                    <a:bodyPr/>
                    <a:lstStyle/>
                    <a:p>
                      <a:r>
                        <a:rPr lang="en-GB"/>
                        <a:t>Noise Levels</a:t>
                      </a:r>
                    </a:p>
                  </a:txBody>
                  <a:tcPr/>
                </a:tc>
                <a:tc>
                  <a:txBody>
                    <a:bodyPr/>
                    <a:lstStyle/>
                    <a:p>
                      <a:r>
                        <a:rPr lang="en-GB"/>
                        <a:t>10%</a:t>
                      </a:r>
                    </a:p>
                  </a:txBody>
                  <a:tcPr/>
                </a:tc>
                <a:tc>
                  <a:txBody>
                    <a:bodyPr/>
                    <a:lstStyle/>
                    <a:p>
                      <a:r>
                        <a:rPr lang="en-GB"/>
                        <a:t>20%</a:t>
                      </a:r>
                    </a:p>
                  </a:txBody>
                  <a:tcPr/>
                </a:tc>
                <a:tc>
                  <a:txBody>
                    <a:bodyPr/>
                    <a:lstStyle/>
                    <a:p>
                      <a:r>
                        <a:rPr lang="en-GB"/>
                        <a:t>30%</a:t>
                      </a:r>
                    </a:p>
                  </a:txBody>
                  <a:tcPr/>
                </a:tc>
                <a:tc>
                  <a:txBody>
                    <a:bodyPr/>
                    <a:lstStyle/>
                    <a:p>
                      <a:r>
                        <a:rPr lang="en-GB"/>
                        <a:t>40%</a:t>
                      </a:r>
                    </a:p>
                  </a:txBody>
                  <a:tcPr/>
                </a:tc>
                <a:tc>
                  <a:txBody>
                    <a:bodyPr/>
                    <a:lstStyle/>
                    <a:p>
                      <a:r>
                        <a:rPr lang="en-GB"/>
                        <a:t>50%</a:t>
                      </a:r>
                    </a:p>
                  </a:txBody>
                  <a:tcPr/>
                </a:tc>
                <a:extLst>
                  <a:ext uri="{0D108BD9-81ED-4DB2-BD59-A6C34878D82A}">
                    <a16:rowId xmlns:a16="http://schemas.microsoft.com/office/drawing/2014/main" val="2957276124"/>
                  </a:ext>
                </a:extLst>
              </a:tr>
              <a:tr h="1351210">
                <a:tc>
                  <a:txBody>
                    <a:bodyPr/>
                    <a:lstStyle/>
                    <a:p>
                      <a:r>
                        <a:rPr lang="en-GB"/>
                        <a:t>Noisy</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12128200"/>
                  </a:ext>
                </a:extLst>
              </a:tr>
              <a:tr h="1351210">
                <a:tc>
                  <a:txBody>
                    <a:bodyPr/>
                    <a:lstStyle/>
                    <a:p>
                      <a:r>
                        <a:rPr lang="en-GB"/>
                        <a:t>Denoised</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36467855"/>
                  </a:ext>
                </a:extLst>
              </a:tr>
            </a:tbl>
          </a:graphicData>
        </a:graphic>
      </p:graphicFrame>
      <p:sp>
        <p:nvSpPr>
          <p:cNvPr id="7" name="TextBox 6">
            <a:extLst>
              <a:ext uri="{FF2B5EF4-FFF2-40B4-BE49-F238E27FC236}">
                <a16:creationId xmlns:a16="http://schemas.microsoft.com/office/drawing/2014/main" id="{0229771D-1105-A87A-C828-9D3E876F2AD7}"/>
              </a:ext>
            </a:extLst>
          </p:cNvPr>
          <p:cNvSpPr txBox="1"/>
          <p:nvPr/>
        </p:nvSpPr>
        <p:spPr>
          <a:xfrm>
            <a:off x="4897694" y="1192161"/>
            <a:ext cx="23966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i="1">
                <a:latin typeface="Sitka Banner"/>
              </a:rPr>
              <a:t>Speckle</a:t>
            </a:r>
            <a:endParaRPr lang="en-GB" i="1">
              <a:latin typeface="Sitka Banner"/>
            </a:endParaRPr>
          </a:p>
        </p:txBody>
      </p:sp>
      <p:pic>
        <p:nvPicPr>
          <p:cNvPr id="2" name="Picture 2">
            <a:extLst>
              <a:ext uri="{FF2B5EF4-FFF2-40B4-BE49-F238E27FC236}">
                <a16:creationId xmlns:a16="http://schemas.microsoft.com/office/drawing/2014/main" id="{271C62E5-E0D7-FCE1-515C-DD04A28447AD}"/>
              </a:ext>
            </a:extLst>
          </p:cNvPr>
          <p:cNvPicPr>
            <a:picLocks noChangeAspect="1"/>
          </p:cNvPicPr>
          <p:nvPr/>
        </p:nvPicPr>
        <p:blipFill>
          <a:blip r:embed="rId3"/>
          <a:stretch>
            <a:fillRect/>
          </a:stretch>
        </p:blipFill>
        <p:spPr>
          <a:xfrm>
            <a:off x="2376616" y="3504525"/>
            <a:ext cx="1641390" cy="1445031"/>
          </a:xfrm>
          <a:prstGeom prst="rect">
            <a:avLst/>
          </a:prstGeom>
        </p:spPr>
      </p:pic>
      <p:pic>
        <p:nvPicPr>
          <p:cNvPr id="3" name="Picture 4">
            <a:extLst>
              <a:ext uri="{FF2B5EF4-FFF2-40B4-BE49-F238E27FC236}">
                <a16:creationId xmlns:a16="http://schemas.microsoft.com/office/drawing/2014/main" id="{779765A9-A3EF-5183-6CFE-1B98246E5681}"/>
              </a:ext>
            </a:extLst>
          </p:cNvPr>
          <p:cNvPicPr>
            <a:picLocks noChangeAspect="1"/>
          </p:cNvPicPr>
          <p:nvPr/>
        </p:nvPicPr>
        <p:blipFill>
          <a:blip r:embed="rId4"/>
          <a:stretch>
            <a:fillRect/>
          </a:stretch>
        </p:blipFill>
        <p:spPr>
          <a:xfrm>
            <a:off x="3849129" y="3502528"/>
            <a:ext cx="1785553" cy="1449027"/>
          </a:xfrm>
          <a:prstGeom prst="rect">
            <a:avLst/>
          </a:prstGeom>
        </p:spPr>
      </p:pic>
      <p:pic>
        <p:nvPicPr>
          <p:cNvPr id="5" name="Picture 7" descr="A picture containing hole, stone&#10;&#10;Description automatically generated">
            <a:extLst>
              <a:ext uri="{FF2B5EF4-FFF2-40B4-BE49-F238E27FC236}">
                <a16:creationId xmlns:a16="http://schemas.microsoft.com/office/drawing/2014/main" id="{21A9AC8B-068B-B870-5F6A-725352118C6F}"/>
              </a:ext>
            </a:extLst>
          </p:cNvPr>
          <p:cNvPicPr>
            <a:picLocks noChangeAspect="1"/>
          </p:cNvPicPr>
          <p:nvPr/>
        </p:nvPicPr>
        <p:blipFill>
          <a:blip r:embed="rId5"/>
          <a:stretch>
            <a:fillRect/>
          </a:stretch>
        </p:blipFill>
        <p:spPr>
          <a:xfrm>
            <a:off x="5620264" y="3506124"/>
            <a:ext cx="1847336" cy="1421238"/>
          </a:xfrm>
          <a:prstGeom prst="rect">
            <a:avLst/>
          </a:prstGeom>
        </p:spPr>
      </p:pic>
      <p:pic>
        <p:nvPicPr>
          <p:cNvPr id="8" name="Picture 8" descr="A picture containing nature, hole, stone&#10;&#10;Description automatically generated">
            <a:extLst>
              <a:ext uri="{FF2B5EF4-FFF2-40B4-BE49-F238E27FC236}">
                <a16:creationId xmlns:a16="http://schemas.microsoft.com/office/drawing/2014/main" id="{1EEE0EFA-AAF3-6A85-ABE6-11078839FE29}"/>
              </a:ext>
            </a:extLst>
          </p:cNvPr>
          <p:cNvPicPr>
            <a:picLocks noChangeAspect="1"/>
          </p:cNvPicPr>
          <p:nvPr/>
        </p:nvPicPr>
        <p:blipFill>
          <a:blip r:embed="rId6"/>
          <a:stretch>
            <a:fillRect/>
          </a:stretch>
        </p:blipFill>
        <p:spPr>
          <a:xfrm>
            <a:off x="7123670" y="3500031"/>
            <a:ext cx="1826741" cy="1412829"/>
          </a:xfrm>
          <a:prstGeom prst="rect">
            <a:avLst/>
          </a:prstGeom>
        </p:spPr>
      </p:pic>
      <p:pic>
        <p:nvPicPr>
          <p:cNvPr id="9" name="Picture 9" descr="A picture containing nature, hole&#10;&#10;Description automatically generated">
            <a:extLst>
              <a:ext uri="{FF2B5EF4-FFF2-40B4-BE49-F238E27FC236}">
                <a16:creationId xmlns:a16="http://schemas.microsoft.com/office/drawing/2014/main" id="{E66DE698-2D55-7617-31E9-95B143AE24E9}"/>
              </a:ext>
            </a:extLst>
          </p:cNvPr>
          <p:cNvPicPr>
            <a:picLocks noChangeAspect="1"/>
          </p:cNvPicPr>
          <p:nvPr/>
        </p:nvPicPr>
        <p:blipFill>
          <a:blip r:embed="rId7"/>
          <a:stretch>
            <a:fillRect/>
          </a:stretch>
        </p:blipFill>
        <p:spPr>
          <a:xfrm>
            <a:off x="8709454" y="3493345"/>
            <a:ext cx="1764957" cy="1415904"/>
          </a:xfrm>
          <a:prstGeom prst="rect">
            <a:avLst/>
          </a:prstGeom>
        </p:spPr>
      </p:pic>
      <p:pic>
        <p:nvPicPr>
          <p:cNvPr id="10" name="Picture 10">
            <a:extLst>
              <a:ext uri="{FF2B5EF4-FFF2-40B4-BE49-F238E27FC236}">
                <a16:creationId xmlns:a16="http://schemas.microsoft.com/office/drawing/2014/main" id="{194B2FFB-8FED-C9C6-24AD-3F807B8F6CBE}"/>
              </a:ext>
            </a:extLst>
          </p:cNvPr>
          <p:cNvPicPr>
            <a:picLocks noChangeAspect="1"/>
          </p:cNvPicPr>
          <p:nvPr/>
        </p:nvPicPr>
        <p:blipFill>
          <a:blip r:embed="rId8"/>
          <a:stretch>
            <a:fillRect/>
          </a:stretch>
        </p:blipFill>
        <p:spPr>
          <a:xfrm>
            <a:off x="2376616" y="4830994"/>
            <a:ext cx="1857633" cy="1407607"/>
          </a:xfrm>
          <a:prstGeom prst="rect">
            <a:avLst/>
          </a:prstGeom>
        </p:spPr>
      </p:pic>
      <p:pic>
        <p:nvPicPr>
          <p:cNvPr id="11" name="Picture 11">
            <a:extLst>
              <a:ext uri="{FF2B5EF4-FFF2-40B4-BE49-F238E27FC236}">
                <a16:creationId xmlns:a16="http://schemas.microsoft.com/office/drawing/2014/main" id="{A0C0517D-982F-7551-2A4C-D78DFAE8E7AA}"/>
              </a:ext>
            </a:extLst>
          </p:cNvPr>
          <p:cNvPicPr>
            <a:picLocks noChangeAspect="1"/>
          </p:cNvPicPr>
          <p:nvPr/>
        </p:nvPicPr>
        <p:blipFill>
          <a:blip r:embed="rId9"/>
          <a:stretch>
            <a:fillRect/>
          </a:stretch>
        </p:blipFill>
        <p:spPr>
          <a:xfrm>
            <a:off x="3848290" y="4833266"/>
            <a:ext cx="1661986" cy="1381488"/>
          </a:xfrm>
          <a:prstGeom prst="rect">
            <a:avLst/>
          </a:prstGeom>
        </p:spPr>
      </p:pic>
      <p:pic>
        <p:nvPicPr>
          <p:cNvPr id="12" name="Picture 12">
            <a:extLst>
              <a:ext uri="{FF2B5EF4-FFF2-40B4-BE49-F238E27FC236}">
                <a16:creationId xmlns:a16="http://schemas.microsoft.com/office/drawing/2014/main" id="{D8A3B741-716A-B703-B8FC-73FF51D73077}"/>
              </a:ext>
            </a:extLst>
          </p:cNvPr>
          <p:cNvPicPr>
            <a:picLocks noChangeAspect="1"/>
          </p:cNvPicPr>
          <p:nvPr/>
        </p:nvPicPr>
        <p:blipFill>
          <a:blip r:embed="rId10"/>
          <a:stretch>
            <a:fillRect/>
          </a:stretch>
        </p:blipFill>
        <p:spPr>
          <a:xfrm>
            <a:off x="5511617" y="4846614"/>
            <a:ext cx="1858989" cy="1397565"/>
          </a:xfrm>
          <a:prstGeom prst="rect">
            <a:avLst/>
          </a:prstGeom>
        </p:spPr>
      </p:pic>
      <p:pic>
        <p:nvPicPr>
          <p:cNvPr id="13" name="Picture 13" descr="A picture containing nature, hole, stone&#10;&#10;Description automatically generated">
            <a:extLst>
              <a:ext uri="{FF2B5EF4-FFF2-40B4-BE49-F238E27FC236}">
                <a16:creationId xmlns:a16="http://schemas.microsoft.com/office/drawing/2014/main" id="{0C413A81-9082-DCE9-87BA-332462DF8A5E}"/>
              </a:ext>
            </a:extLst>
          </p:cNvPr>
          <p:cNvPicPr>
            <a:picLocks noChangeAspect="1"/>
          </p:cNvPicPr>
          <p:nvPr/>
        </p:nvPicPr>
        <p:blipFill>
          <a:blip r:embed="rId11"/>
          <a:stretch>
            <a:fillRect/>
          </a:stretch>
        </p:blipFill>
        <p:spPr>
          <a:xfrm>
            <a:off x="7164019" y="4909436"/>
            <a:ext cx="1898822" cy="1333174"/>
          </a:xfrm>
          <a:prstGeom prst="rect">
            <a:avLst/>
          </a:prstGeom>
        </p:spPr>
      </p:pic>
      <p:pic>
        <p:nvPicPr>
          <p:cNvPr id="14" name="Picture 14" descr="A picture containing nature, hole&#10;&#10;Description automatically generated">
            <a:extLst>
              <a:ext uri="{FF2B5EF4-FFF2-40B4-BE49-F238E27FC236}">
                <a16:creationId xmlns:a16="http://schemas.microsoft.com/office/drawing/2014/main" id="{F907D6FA-A68B-29BB-81ED-DFB914837BA8}"/>
              </a:ext>
            </a:extLst>
          </p:cNvPr>
          <p:cNvPicPr>
            <a:picLocks noChangeAspect="1"/>
          </p:cNvPicPr>
          <p:nvPr/>
        </p:nvPicPr>
        <p:blipFill rotWithShape="1">
          <a:blip r:embed="rId12"/>
          <a:srcRect t="-1174" r="10920" b="-2315"/>
          <a:stretch/>
        </p:blipFill>
        <p:spPr>
          <a:xfrm>
            <a:off x="8852986" y="4862138"/>
            <a:ext cx="1590579" cy="1381505"/>
          </a:xfrm>
          <a:prstGeom prst="rect">
            <a:avLst/>
          </a:prstGeom>
        </p:spPr>
      </p:pic>
    </p:spTree>
    <p:extLst>
      <p:ext uri="{BB962C8B-B14F-4D97-AF65-F5344CB8AC3E}">
        <p14:creationId xmlns:p14="http://schemas.microsoft.com/office/powerpoint/2010/main" val="1240808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2B4BFC-2EE8-D0FE-93A1-624EE2D3AA32}"/>
              </a:ext>
            </a:extLst>
          </p:cNvPr>
          <p:cNvSpPr>
            <a:spLocks noGrp="1"/>
          </p:cNvSpPr>
          <p:nvPr>
            <p:ph type="body" idx="1"/>
          </p:nvPr>
        </p:nvSpPr>
        <p:spPr>
          <a:xfrm>
            <a:off x="758952" y="480404"/>
            <a:ext cx="10671048" cy="822960"/>
          </a:xfrm>
        </p:spPr>
        <p:txBody>
          <a:bodyPr vert="horz" lIns="91440" tIns="45720" rIns="91440" bIns="45720" rtlCol="0" anchor="t">
            <a:normAutofit lnSpcReduction="10000"/>
          </a:bodyPr>
          <a:lstStyle/>
          <a:p>
            <a:r>
              <a:rPr lang="en-GB" sz="5400">
                <a:solidFill>
                  <a:schemeClr val="tx1"/>
                </a:solidFill>
                <a:latin typeface="Sitka Banner"/>
              </a:rPr>
              <a:t>Wavelet transform</a:t>
            </a:r>
            <a:endParaRPr lang="en-GB">
              <a:solidFill>
                <a:schemeClr val="tx1"/>
              </a:solidFill>
              <a:cs typeface="Calibri"/>
            </a:endParaRPr>
          </a:p>
        </p:txBody>
      </p:sp>
      <p:sp>
        <p:nvSpPr>
          <p:cNvPr id="4" name="TextBox 3">
            <a:extLst>
              <a:ext uri="{FF2B5EF4-FFF2-40B4-BE49-F238E27FC236}">
                <a16:creationId xmlns:a16="http://schemas.microsoft.com/office/drawing/2014/main" id="{B001399A-34EA-AB03-61B2-FAF7FEC0CE17}"/>
              </a:ext>
            </a:extLst>
          </p:cNvPr>
          <p:cNvSpPr txBox="1"/>
          <p:nvPr/>
        </p:nvSpPr>
        <p:spPr>
          <a:xfrm>
            <a:off x="1159422" y="1717785"/>
            <a:ext cx="9850819"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Avenir Next LT Pro"/>
                <a:ea typeface="+mn-lt"/>
                <a:cs typeface="+mn-lt"/>
              </a:rPr>
              <a:t>Wavelet based </a:t>
            </a:r>
            <a:r>
              <a:rPr lang="en-GB" sz="2000" err="1">
                <a:latin typeface="Avenir Next LT Pro"/>
                <a:ea typeface="+mn-lt"/>
                <a:cs typeface="+mn-lt"/>
              </a:rPr>
              <a:t>denosing</a:t>
            </a:r>
            <a:r>
              <a:rPr lang="en-GB" sz="2000">
                <a:latin typeface="Avenir Next LT Pro"/>
                <a:ea typeface="+mn-lt"/>
                <a:cs typeface="+mn-lt"/>
              </a:rPr>
              <a:t> </a:t>
            </a:r>
            <a:r>
              <a:rPr lang="en-GB" sz="2000" err="1">
                <a:latin typeface="Avenir Next LT Pro"/>
                <a:ea typeface="+mn-lt"/>
                <a:cs typeface="+mn-lt"/>
              </a:rPr>
              <a:t>repressents</a:t>
            </a:r>
            <a:r>
              <a:rPr lang="en-GB" sz="2000">
                <a:latin typeface="Avenir Next LT Pro"/>
                <a:ea typeface="+mn-lt"/>
                <a:cs typeface="+mn-lt"/>
              </a:rPr>
              <a:t> an image as linear combination of wavelet coefficients  which preserves the important features of image.</a:t>
            </a:r>
            <a:br>
              <a:rPr lang="en-GB" sz="2000">
                <a:latin typeface="Avenir Next LT Pro"/>
                <a:ea typeface="+mn-lt"/>
                <a:cs typeface="+mn-lt"/>
              </a:rPr>
            </a:br>
            <a:br>
              <a:rPr lang="en-GB" sz="2000">
                <a:latin typeface="Avenir Next LT Pro"/>
                <a:ea typeface="+mn-lt"/>
                <a:cs typeface="+mn-lt"/>
              </a:rPr>
            </a:br>
            <a:r>
              <a:rPr lang="en-GB" sz="2000">
                <a:latin typeface="Avenir Next LT Pro"/>
                <a:ea typeface="+mn-lt"/>
                <a:cs typeface="+mn-lt"/>
              </a:rPr>
              <a:t>The main three process:</a:t>
            </a:r>
            <a:endParaRPr lang="en-US" sz="2000">
              <a:latin typeface="Avenir Next LT Pro"/>
              <a:ea typeface="+mn-lt"/>
              <a:cs typeface="+mn-lt"/>
            </a:endParaRPr>
          </a:p>
          <a:p>
            <a:pPr marL="742950" lvl="1" indent="-285750">
              <a:buFont typeface="Arial"/>
              <a:buChar char="•"/>
            </a:pPr>
            <a:r>
              <a:rPr lang="en-GB" sz="2000">
                <a:latin typeface="Avenir Next LT Pro"/>
                <a:ea typeface="+mn-lt"/>
                <a:cs typeface="+mn-lt"/>
              </a:rPr>
              <a:t>STEP 1: Transforming the image into a set of wavelet coefficients </a:t>
            </a:r>
            <a:endParaRPr lang="en-US" sz="2000">
              <a:latin typeface="Avenir Next LT Pro"/>
              <a:ea typeface="+mn-lt"/>
              <a:cs typeface="+mn-lt"/>
            </a:endParaRPr>
          </a:p>
          <a:p>
            <a:pPr lvl="1"/>
            <a:r>
              <a:rPr lang="en-GB" sz="2000">
                <a:latin typeface="Avenir Next LT Pro"/>
                <a:ea typeface="+mn-lt"/>
                <a:cs typeface="+mn-lt"/>
              </a:rPr>
              <a:t>                         – to represent image </a:t>
            </a:r>
            <a:r>
              <a:rPr lang="en-GB" sz="2000" err="1">
                <a:latin typeface="Avenir Next LT Pro"/>
                <a:ea typeface="+mn-lt"/>
                <a:cs typeface="+mn-lt"/>
              </a:rPr>
              <a:t>characetersitcs</a:t>
            </a:r>
            <a:r>
              <a:rPr lang="en-GB" sz="2000">
                <a:latin typeface="Avenir Next LT Pro"/>
                <a:ea typeface="+mn-lt"/>
                <a:cs typeface="+mn-lt"/>
              </a:rPr>
              <a:t> in different frequency bands</a:t>
            </a:r>
            <a:endParaRPr lang="en-US" sz="2000">
              <a:latin typeface="Avenir Next LT Pro"/>
              <a:ea typeface="+mn-lt"/>
              <a:cs typeface="+mn-lt"/>
            </a:endParaRPr>
          </a:p>
          <a:p>
            <a:pPr marL="742950" lvl="1" indent="-285750">
              <a:buFont typeface="Arial"/>
              <a:buChar char="•"/>
            </a:pPr>
            <a:r>
              <a:rPr lang="en-GB" sz="2000">
                <a:latin typeface="Avenir Next LT Pro"/>
                <a:ea typeface="+mn-lt"/>
                <a:cs typeface="+mn-lt"/>
              </a:rPr>
              <a:t>STEP 2 : Detect Noise and Remove them from wavelet coefficients using thresholding ,                   -wavelet shrinkage and wavelet domain filtering </a:t>
            </a:r>
            <a:endParaRPr lang="en-US" sz="2000">
              <a:latin typeface="Avenir Next LT Pro"/>
              <a:ea typeface="+mn-lt"/>
              <a:cs typeface="+mn-lt"/>
            </a:endParaRPr>
          </a:p>
          <a:p>
            <a:pPr marL="742950" lvl="1" indent="-285750">
              <a:buFont typeface="Arial"/>
              <a:buChar char="•"/>
            </a:pPr>
            <a:r>
              <a:rPr lang="en-GB" sz="2000">
                <a:latin typeface="Avenir Next LT Pro"/>
                <a:ea typeface="+mn-lt"/>
                <a:cs typeface="+mn-lt"/>
              </a:rPr>
              <a:t>SETP 3: Apply inverse wavelet transform to the image </a:t>
            </a:r>
            <a:endParaRPr lang="en-US" sz="2000">
              <a:latin typeface="Avenir Next LT Pro"/>
              <a:ea typeface="+mn-lt"/>
              <a:cs typeface="+mn-lt"/>
            </a:endParaRPr>
          </a:p>
          <a:p>
            <a:pPr lvl="1"/>
            <a:r>
              <a:rPr lang="en-GB" sz="2000">
                <a:latin typeface="Avenir Next LT Pro"/>
                <a:ea typeface="+mn-lt"/>
                <a:cs typeface="+mn-lt"/>
              </a:rPr>
              <a:t>                          - reconstructed the image from the modified wavelet coefficients </a:t>
            </a:r>
            <a:endParaRPr lang="en-US" sz="2000">
              <a:latin typeface="Avenir Next LT Pro"/>
              <a:ea typeface="+mn-lt"/>
              <a:cs typeface="+mn-lt"/>
            </a:endParaRPr>
          </a:p>
          <a:p>
            <a:pPr lvl="1"/>
            <a:endParaRPr lang="en-GB" sz="2000">
              <a:latin typeface="Avenir Next LT Pro"/>
              <a:ea typeface="+mn-lt"/>
              <a:cs typeface="+mn-lt"/>
            </a:endParaRPr>
          </a:p>
          <a:p>
            <a:pPr lvl="1"/>
            <a:endParaRPr lang="en-GB" sz="2000">
              <a:latin typeface="Avenir Next LT Pro"/>
              <a:ea typeface="+mn-lt"/>
              <a:cs typeface="+mn-lt"/>
            </a:endParaRPr>
          </a:p>
          <a:p>
            <a:pPr lvl="1"/>
            <a:r>
              <a:rPr lang="en-GB" sz="2000">
                <a:latin typeface="Avenir Next LT Pro"/>
                <a:ea typeface="+mn-lt"/>
                <a:cs typeface="+mn-lt"/>
              </a:rPr>
              <a:t>RESULT : image with reduced noise   </a:t>
            </a:r>
            <a:br>
              <a:rPr lang="en-GB">
                <a:latin typeface="Calibri Light"/>
                <a:ea typeface="+mn-lt"/>
                <a:cs typeface="+mn-lt"/>
              </a:rPr>
            </a:br>
            <a:br>
              <a:rPr lang="en-GB">
                <a:latin typeface="Calibri Light"/>
                <a:ea typeface="+mn-lt"/>
                <a:cs typeface="+mn-lt"/>
              </a:rPr>
            </a:br>
            <a:endParaRPr lang="en-US">
              <a:latin typeface="Calibri Light"/>
              <a:ea typeface="+mn-lt"/>
              <a:cs typeface="+mn-lt"/>
            </a:endParaRPr>
          </a:p>
          <a:p>
            <a:pPr algn="l"/>
            <a:endParaRPr lang="en-US">
              <a:latin typeface="Calibri Light"/>
              <a:cs typeface="Calibri"/>
            </a:endParaRPr>
          </a:p>
        </p:txBody>
      </p:sp>
    </p:spTree>
    <p:extLst>
      <p:ext uri="{BB962C8B-B14F-4D97-AF65-F5344CB8AC3E}">
        <p14:creationId xmlns:p14="http://schemas.microsoft.com/office/powerpoint/2010/main" val="2577557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9CE07F-8F70-A4DA-2818-BEC754A1C661}"/>
              </a:ext>
            </a:extLst>
          </p:cNvPr>
          <p:cNvSpPr>
            <a:spLocks noGrp="1"/>
          </p:cNvSpPr>
          <p:nvPr>
            <p:ph type="body" idx="1"/>
          </p:nvPr>
        </p:nvSpPr>
        <p:spPr>
          <a:xfrm>
            <a:off x="3656506" y="503567"/>
            <a:ext cx="4971394" cy="488567"/>
          </a:xfrm>
        </p:spPr>
        <p:txBody>
          <a:bodyPr vert="horz" lIns="91440" tIns="45720" rIns="91440" bIns="45720" rtlCol="0" anchor="t">
            <a:normAutofit/>
          </a:bodyPr>
          <a:lstStyle/>
          <a:p>
            <a:r>
              <a:rPr lang="en-US" b="1">
                <a:solidFill>
                  <a:schemeClr val="tx1"/>
                </a:solidFill>
                <a:cs typeface="Calibri"/>
              </a:rPr>
              <a:t>Wavelet based denoised scheme</a:t>
            </a:r>
            <a:endParaRPr lang="en-US" b="1">
              <a:solidFill>
                <a:schemeClr val="tx1"/>
              </a:solidFill>
            </a:endParaRPr>
          </a:p>
        </p:txBody>
      </p:sp>
      <p:sp>
        <p:nvSpPr>
          <p:cNvPr id="4" name="Rectangle: Rounded Corners 3">
            <a:extLst>
              <a:ext uri="{FF2B5EF4-FFF2-40B4-BE49-F238E27FC236}">
                <a16:creationId xmlns:a16="http://schemas.microsoft.com/office/drawing/2014/main" id="{DA645E1A-2D47-FB99-0DB9-6529BD8BCB58}"/>
              </a:ext>
            </a:extLst>
          </p:cNvPr>
          <p:cNvSpPr/>
          <p:nvPr/>
        </p:nvSpPr>
        <p:spPr>
          <a:xfrm>
            <a:off x="2128344" y="2565182"/>
            <a:ext cx="2036379" cy="1340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Calibri Light"/>
                <a:cs typeface="Calibri"/>
              </a:rPr>
              <a:t>Wavelet transform</a:t>
            </a:r>
          </a:p>
        </p:txBody>
      </p:sp>
      <p:sp>
        <p:nvSpPr>
          <p:cNvPr id="5" name="Rectangle: Rounded Corners 4">
            <a:extLst>
              <a:ext uri="{FF2B5EF4-FFF2-40B4-BE49-F238E27FC236}">
                <a16:creationId xmlns:a16="http://schemas.microsoft.com/office/drawing/2014/main" id="{E61046A1-4777-DA64-5562-FF1E7B852228}"/>
              </a:ext>
            </a:extLst>
          </p:cNvPr>
          <p:cNvSpPr/>
          <p:nvPr/>
        </p:nvSpPr>
        <p:spPr>
          <a:xfrm>
            <a:off x="5360275" y="2565181"/>
            <a:ext cx="2036379" cy="1340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Calibri Light"/>
                <a:cs typeface="Calibri"/>
              </a:rPr>
              <a:t>Thresholding</a:t>
            </a:r>
          </a:p>
        </p:txBody>
      </p:sp>
      <p:sp>
        <p:nvSpPr>
          <p:cNvPr id="6" name="Rectangle: Rounded Corners 5">
            <a:extLst>
              <a:ext uri="{FF2B5EF4-FFF2-40B4-BE49-F238E27FC236}">
                <a16:creationId xmlns:a16="http://schemas.microsoft.com/office/drawing/2014/main" id="{AFF762D5-ED58-226B-E933-8077B82F28DB}"/>
              </a:ext>
            </a:extLst>
          </p:cNvPr>
          <p:cNvSpPr/>
          <p:nvPr/>
        </p:nvSpPr>
        <p:spPr>
          <a:xfrm>
            <a:off x="8513377" y="2565182"/>
            <a:ext cx="2036379" cy="13400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Calibri Light"/>
                <a:ea typeface="+mn-lt"/>
                <a:cs typeface="+mn-lt"/>
              </a:rPr>
              <a:t>Inverse</a:t>
            </a:r>
          </a:p>
          <a:p>
            <a:pPr algn="ctr"/>
            <a:r>
              <a:rPr lang="en-US">
                <a:latin typeface="Calibri Light"/>
                <a:ea typeface="+mn-lt"/>
                <a:cs typeface="+mn-lt"/>
              </a:rPr>
              <a:t>Wavelet </a:t>
            </a:r>
          </a:p>
          <a:p>
            <a:pPr algn="ctr"/>
            <a:r>
              <a:rPr lang="en-US">
                <a:latin typeface="Calibri Light"/>
                <a:ea typeface="+mn-lt"/>
                <a:cs typeface="+mn-lt"/>
              </a:rPr>
              <a:t>transform</a:t>
            </a:r>
            <a:endParaRPr lang="en-US">
              <a:latin typeface="Calibri Light"/>
              <a:cs typeface="Calibri"/>
            </a:endParaRPr>
          </a:p>
        </p:txBody>
      </p:sp>
      <p:cxnSp>
        <p:nvCxnSpPr>
          <p:cNvPr id="7" name="Straight Arrow Connector 6">
            <a:extLst>
              <a:ext uri="{FF2B5EF4-FFF2-40B4-BE49-F238E27FC236}">
                <a16:creationId xmlns:a16="http://schemas.microsoft.com/office/drawing/2014/main" id="{7BD9B211-1907-D7EA-20B2-3F6E6FEF89FA}"/>
              </a:ext>
            </a:extLst>
          </p:cNvPr>
          <p:cNvCxnSpPr/>
          <p:nvPr/>
        </p:nvCxnSpPr>
        <p:spPr>
          <a:xfrm>
            <a:off x="4167351" y="3011214"/>
            <a:ext cx="1190295" cy="7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1FC221F2-7E8D-A861-990A-1A96BADC215E}"/>
              </a:ext>
            </a:extLst>
          </p:cNvPr>
          <p:cNvCxnSpPr>
            <a:cxnSpLocks/>
          </p:cNvCxnSpPr>
          <p:nvPr/>
        </p:nvCxnSpPr>
        <p:spPr>
          <a:xfrm>
            <a:off x="4219902" y="3155731"/>
            <a:ext cx="1137743" cy="7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59C075C-B09F-1D14-0C69-882A4700E6A9}"/>
              </a:ext>
            </a:extLst>
          </p:cNvPr>
          <p:cNvCxnSpPr>
            <a:cxnSpLocks/>
          </p:cNvCxnSpPr>
          <p:nvPr/>
        </p:nvCxnSpPr>
        <p:spPr>
          <a:xfrm>
            <a:off x="4167351" y="3352800"/>
            <a:ext cx="1190295" cy="7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345A06E-4EF2-F62D-BE32-C3EEF06C93CB}"/>
              </a:ext>
            </a:extLst>
          </p:cNvPr>
          <p:cNvCxnSpPr>
            <a:cxnSpLocks/>
          </p:cNvCxnSpPr>
          <p:nvPr/>
        </p:nvCxnSpPr>
        <p:spPr>
          <a:xfrm>
            <a:off x="4167351" y="3549869"/>
            <a:ext cx="1190295" cy="7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B20F5C2-6391-0378-A2E3-158119E294D1}"/>
              </a:ext>
            </a:extLst>
          </p:cNvPr>
          <p:cNvCxnSpPr>
            <a:cxnSpLocks/>
          </p:cNvCxnSpPr>
          <p:nvPr/>
        </p:nvCxnSpPr>
        <p:spPr>
          <a:xfrm>
            <a:off x="7307316" y="2866696"/>
            <a:ext cx="1203433" cy="7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232AEA-B336-AA55-B560-314918C8636E}"/>
              </a:ext>
            </a:extLst>
          </p:cNvPr>
          <p:cNvCxnSpPr>
            <a:cxnSpLocks/>
          </p:cNvCxnSpPr>
          <p:nvPr/>
        </p:nvCxnSpPr>
        <p:spPr>
          <a:xfrm>
            <a:off x="4049110" y="2787870"/>
            <a:ext cx="1308536" cy="21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AF48350-CAC9-FB09-D901-041860005568}"/>
              </a:ext>
            </a:extLst>
          </p:cNvPr>
          <p:cNvCxnSpPr>
            <a:cxnSpLocks/>
          </p:cNvCxnSpPr>
          <p:nvPr/>
        </p:nvCxnSpPr>
        <p:spPr>
          <a:xfrm>
            <a:off x="7307316" y="3076903"/>
            <a:ext cx="1190295" cy="7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7E68D20-869B-7F1F-9EE1-116FFC3062B2}"/>
              </a:ext>
            </a:extLst>
          </p:cNvPr>
          <p:cNvCxnSpPr>
            <a:cxnSpLocks/>
          </p:cNvCxnSpPr>
          <p:nvPr/>
        </p:nvCxnSpPr>
        <p:spPr>
          <a:xfrm>
            <a:off x="7320454" y="3300248"/>
            <a:ext cx="1190295" cy="7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8EE6B80-A69B-34F4-DF5B-530470656B72}"/>
              </a:ext>
            </a:extLst>
          </p:cNvPr>
          <p:cNvCxnSpPr>
            <a:cxnSpLocks/>
          </p:cNvCxnSpPr>
          <p:nvPr/>
        </p:nvCxnSpPr>
        <p:spPr>
          <a:xfrm>
            <a:off x="7307316" y="3615558"/>
            <a:ext cx="1190295" cy="7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FEA6C60-66A1-02E1-8ABC-B09E2CC66CF6}"/>
              </a:ext>
            </a:extLst>
          </p:cNvPr>
          <p:cNvSpPr txBox="1"/>
          <p:nvPr/>
        </p:nvSpPr>
        <p:spPr>
          <a:xfrm>
            <a:off x="2506060" y="3967655"/>
            <a:ext cx="18967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latin typeface="Calibri Light"/>
                <a:cs typeface="Calibri"/>
              </a:rPr>
              <a:t>Decompositon</a:t>
            </a:r>
            <a:endParaRPr lang="en-US">
              <a:latin typeface="Calibri Light"/>
              <a:cs typeface="Calibri"/>
            </a:endParaRPr>
          </a:p>
        </p:txBody>
      </p:sp>
      <p:sp>
        <p:nvSpPr>
          <p:cNvPr id="18" name="TextBox 17">
            <a:extLst>
              <a:ext uri="{FF2B5EF4-FFF2-40B4-BE49-F238E27FC236}">
                <a16:creationId xmlns:a16="http://schemas.microsoft.com/office/drawing/2014/main" id="{6905F377-95B9-19F9-0E90-7ECD9ACD1A9C}"/>
              </a:ext>
            </a:extLst>
          </p:cNvPr>
          <p:cNvSpPr txBox="1"/>
          <p:nvPr/>
        </p:nvSpPr>
        <p:spPr>
          <a:xfrm>
            <a:off x="8759715" y="3967655"/>
            <a:ext cx="18967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Light"/>
                <a:cs typeface="Calibri"/>
              </a:rPr>
              <a:t>Reconstruction</a:t>
            </a:r>
          </a:p>
        </p:txBody>
      </p:sp>
    </p:spTree>
    <p:extLst>
      <p:ext uri="{BB962C8B-B14F-4D97-AF65-F5344CB8AC3E}">
        <p14:creationId xmlns:p14="http://schemas.microsoft.com/office/powerpoint/2010/main" val="3218750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7DEEEEF5-7B48-DF61-01D9-7226105B9976}"/>
              </a:ext>
            </a:extLst>
          </p:cNvPr>
          <p:cNvPicPr>
            <a:picLocks noChangeAspect="1"/>
          </p:cNvPicPr>
          <p:nvPr/>
        </p:nvPicPr>
        <p:blipFill rotWithShape="1">
          <a:blip r:embed="rId3"/>
          <a:srcRect b="48718"/>
          <a:stretch/>
        </p:blipFill>
        <p:spPr>
          <a:xfrm>
            <a:off x="1911986" y="672072"/>
            <a:ext cx="8384274" cy="2450808"/>
          </a:xfrm>
          <a:prstGeom prst="rect">
            <a:avLst/>
          </a:prstGeom>
        </p:spPr>
      </p:pic>
      <p:pic>
        <p:nvPicPr>
          <p:cNvPr id="5" name="Picture 5" descr="Diagram&#10;&#10;Description automatically generated">
            <a:extLst>
              <a:ext uri="{FF2B5EF4-FFF2-40B4-BE49-F238E27FC236}">
                <a16:creationId xmlns:a16="http://schemas.microsoft.com/office/drawing/2014/main" id="{278AA6BF-7835-1213-C835-3FE3C77DBCF9}"/>
              </a:ext>
            </a:extLst>
          </p:cNvPr>
          <p:cNvPicPr>
            <a:picLocks noChangeAspect="1"/>
          </p:cNvPicPr>
          <p:nvPr/>
        </p:nvPicPr>
        <p:blipFill rotWithShape="1">
          <a:blip r:embed="rId3"/>
          <a:srcRect t="49533" r="66579" b="-467"/>
          <a:stretch/>
        </p:blipFill>
        <p:spPr>
          <a:xfrm>
            <a:off x="8044543" y="3430056"/>
            <a:ext cx="3363696" cy="2890569"/>
          </a:xfrm>
          <a:prstGeom prst="rect">
            <a:avLst/>
          </a:prstGeom>
        </p:spPr>
      </p:pic>
    </p:spTree>
    <p:extLst>
      <p:ext uri="{BB962C8B-B14F-4D97-AF65-F5344CB8AC3E}">
        <p14:creationId xmlns:p14="http://schemas.microsoft.com/office/powerpoint/2010/main" val="782692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imeline&#10;&#10;Description automatically generated">
            <a:extLst>
              <a:ext uri="{FF2B5EF4-FFF2-40B4-BE49-F238E27FC236}">
                <a16:creationId xmlns:a16="http://schemas.microsoft.com/office/drawing/2014/main" id="{EF447ECA-C758-84D3-D9F9-2AD2DCB10E33}"/>
              </a:ext>
            </a:extLst>
          </p:cNvPr>
          <p:cNvPicPr>
            <a:picLocks noChangeAspect="1"/>
          </p:cNvPicPr>
          <p:nvPr/>
        </p:nvPicPr>
        <p:blipFill>
          <a:blip r:embed="rId2"/>
          <a:stretch>
            <a:fillRect/>
          </a:stretch>
        </p:blipFill>
        <p:spPr>
          <a:xfrm>
            <a:off x="201562" y="162634"/>
            <a:ext cx="11536925" cy="6508152"/>
          </a:xfrm>
          <a:prstGeom prst="rect">
            <a:avLst/>
          </a:prstGeom>
        </p:spPr>
      </p:pic>
      <p:pic>
        <p:nvPicPr>
          <p:cNvPr id="3" name="Picture 3">
            <a:extLst>
              <a:ext uri="{FF2B5EF4-FFF2-40B4-BE49-F238E27FC236}">
                <a16:creationId xmlns:a16="http://schemas.microsoft.com/office/drawing/2014/main" id="{367953A8-4B38-34CB-2830-3DC92E3C2EB0}"/>
              </a:ext>
            </a:extLst>
          </p:cNvPr>
          <p:cNvPicPr>
            <a:picLocks noChangeAspect="1"/>
          </p:cNvPicPr>
          <p:nvPr/>
        </p:nvPicPr>
        <p:blipFill>
          <a:blip r:embed="rId3"/>
          <a:stretch>
            <a:fillRect/>
          </a:stretch>
        </p:blipFill>
        <p:spPr>
          <a:xfrm>
            <a:off x="2727223" y="5134615"/>
            <a:ext cx="1612491" cy="1547915"/>
          </a:xfrm>
          <a:prstGeom prst="rect">
            <a:avLst/>
          </a:prstGeom>
        </p:spPr>
      </p:pic>
      <p:pic>
        <p:nvPicPr>
          <p:cNvPr id="4" name="Picture 4" descr="A picture containing white, porcelain&#10;&#10;Description automatically generated">
            <a:extLst>
              <a:ext uri="{FF2B5EF4-FFF2-40B4-BE49-F238E27FC236}">
                <a16:creationId xmlns:a16="http://schemas.microsoft.com/office/drawing/2014/main" id="{A464A6E8-42A2-E88B-1F00-01BC0B2288FC}"/>
              </a:ext>
            </a:extLst>
          </p:cNvPr>
          <p:cNvPicPr>
            <a:picLocks noChangeAspect="1"/>
          </p:cNvPicPr>
          <p:nvPr/>
        </p:nvPicPr>
        <p:blipFill>
          <a:blip r:embed="rId4"/>
          <a:stretch>
            <a:fillRect/>
          </a:stretch>
        </p:blipFill>
        <p:spPr>
          <a:xfrm>
            <a:off x="4337255" y="5184071"/>
            <a:ext cx="1889023" cy="1442855"/>
          </a:xfrm>
          <a:prstGeom prst="rect">
            <a:avLst/>
          </a:prstGeom>
        </p:spPr>
      </p:pic>
      <p:pic>
        <p:nvPicPr>
          <p:cNvPr id="5" name="Picture 5">
            <a:extLst>
              <a:ext uri="{FF2B5EF4-FFF2-40B4-BE49-F238E27FC236}">
                <a16:creationId xmlns:a16="http://schemas.microsoft.com/office/drawing/2014/main" id="{61DC1F1B-DDF5-7FFA-4436-0ECB645BD2CA}"/>
              </a:ext>
            </a:extLst>
          </p:cNvPr>
          <p:cNvPicPr>
            <a:picLocks noChangeAspect="1"/>
          </p:cNvPicPr>
          <p:nvPr/>
        </p:nvPicPr>
        <p:blipFill>
          <a:blip r:embed="rId5"/>
          <a:stretch>
            <a:fillRect/>
          </a:stretch>
        </p:blipFill>
        <p:spPr>
          <a:xfrm>
            <a:off x="5934996" y="5114836"/>
            <a:ext cx="2073378" cy="1556747"/>
          </a:xfrm>
          <a:prstGeom prst="rect">
            <a:avLst/>
          </a:prstGeom>
        </p:spPr>
      </p:pic>
      <p:pic>
        <p:nvPicPr>
          <p:cNvPr id="6" name="Picture 6">
            <a:extLst>
              <a:ext uri="{FF2B5EF4-FFF2-40B4-BE49-F238E27FC236}">
                <a16:creationId xmlns:a16="http://schemas.microsoft.com/office/drawing/2014/main" id="{3AA4AF68-C372-4E70-AE61-17B9696F5F9D}"/>
              </a:ext>
            </a:extLst>
          </p:cNvPr>
          <p:cNvPicPr>
            <a:picLocks noChangeAspect="1"/>
          </p:cNvPicPr>
          <p:nvPr/>
        </p:nvPicPr>
        <p:blipFill>
          <a:blip r:embed="rId6"/>
          <a:stretch>
            <a:fillRect/>
          </a:stretch>
        </p:blipFill>
        <p:spPr>
          <a:xfrm>
            <a:off x="7735528" y="5122612"/>
            <a:ext cx="1882879" cy="1449018"/>
          </a:xfrm>
          <a:prstGeom prst="rect">
            <a:avLst/>
          </a:prstGeom>
        </p:spPr>
      </p:pic>
      <p:pic>
        <p:nvPicPr>
          <p:cNvPr id="7" name="Picture 7">
            <a:extLst>
              <a:ext uri="{FF2B5EF4-FFF2-40B4-BE49-F238E27FC236}">
                <a16:creationId xmlns:a16="http://schemas.microsoft.com/office/drawing/2014/main" id="{44BBB005-9FF8-802C-66D9-D27AEC06A932}"/>
              </a:ext>
            </a:extLst>
          </p:cNvPr>
          <p:cNvPicPr>
            <a:picLocks noChangeAspect="1"/>
          </p:cNvPicPr>
          <p:nvPr/>
        </p:nvPicPr>
        <p:blipFill>
          <a:blip r:embed="rId7"/>
          <a:stretch>
            <a:fillRect/>
          </a:stretch>
        </p:blipFill>
        <p:spPr>
          <a:xfrm>
            <a:off x="9302545" y="5114741"/>
            <a:ext cx="1895169" cy="1384874"/>
          </a:xfrm>
          <a:prstGeom prst="rect">
            <a:avLst/>
          </a:prstGeom>
        </p:spPr>
      </p:pic>
      <p:sp>
        <p:nvSpPr>
          <p:cNvPr id="9" name="TextBox 8">
            <a:extLst>
              <a:ext uri="{FF2B5EF4-FFF2-40B4-BE49-F238E27FC236}">
                <a16:creationId xmlns:a16="http://schemas.microsoft.com/office/drawing/2014/main" id="{FF5DC829-3D5D-6523-7C14-761399C38B0E}"/>
              </a:ext>
            </a:extLst>
          </p:cNvPr>
          <p:cNvSpPr txBox="1"/>
          <p:nvPr/>
        </p:nvSpPr>
        <p:spPr>
          <a:xfrm>
            <a:off x="4492113" y="1499419"/>
            <a:ext cx="35150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i="1">
                <a:latin typeface="Sitka Banner"/>
              </a:rPr>
              <a:t>Gaussian Noise</a:t>
            </a:r>
          </a:p>
        </p:txBody>
      </p:sp>
    </p:spTree>
    <p:extLst>
      <p:ext uri="{BB962C8B-B14F-4D97-AF65-F5344CB8AC3E}">
        <p14:creationId xmlns:p14="http://schemas.microsoft.com/office/powerpoint/2010/main" val="1909110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shape&#10;&#10;Description automatically generated">
            <a:extLst>
              <a:ext uri="{FF2B5EF4-FFF2-40B4-BE49-F238E27FC236}">
                <a16:creationId xmlns:a16="http://schemas.microsoft.com/office/drawing/2014/main" id="{7AB6EB20-2998-A77D-D526-52BFC7BC804D}"/>
              </a:ext>
            </a:extLst>
          </p:cNvPr>
          <p:cNvPicPr>
            <a:picLocks noChangeAspect="1"/>
          </p:cNvPicPr>
          <p:nvPr/>
        </p:nvPicPr>
        <p:blipFill>
          <a:blip r:embed="rId2"/>
          <a:stretch>
            <a:fillRect/>
          </a:stretch>
        </p:blipFill>
        <p:spPr>
          <a:xfrm>
            <a:off x="1528916" y="488848"/>
            <a:ext cx="8175522" cy="2058013"/>
          </a:xfrm>
          <a:prstGeom prst="rect">
            <a:avLst/>
          </a:prstGeom>
        </p:spPr>
      </p:pic>
      <p:graphicFrame>
        <p:nvGraphicFramePr>
          <p:cNvPr id="5" name="Table 4">
            <a:extLst>
              <a:ext uri="{FF2B5EF4-FFF2-40B4-BE49-F238E27FC236}">
                <a16:creationId xmlns:a16="http://schemas.microsoft.com/office/drawing/2014/main" id="{3D3E8D50-5DAB-A441-8428-7915B3077974}"/>
              </a:ext>
            </a:extLst>
          </p:cNvPr>
          <p:cNvGraphicFramePr>
            <a:graphicFrameLocks noGrp="1"/>
          </p:cNvGraphicFramePr>
          <p:nvPr/>
        </p:nvGraphicFramePr>
        <p:xfrm>
          <a:off x="775526" y="2809029"/>
          <a:ext cx="9656610" cy="3396786"/>
        </p:xfrm>
        <a:graphic>
          <a:graphicData uri="http://schemas.openxmlformats.org/drawingml/2006/table">
            <a:tbl>
              <a:tblPr firstRow="1" bandRow="1">
                <a:tableStyleId>{5C22544A-7EE6-4342-B048-85BDC9FD1C3A}</a:tableStyleId>
              </a:tblPr>
              <a:tblGrid>
                <a:gridCol w="1609435">
                  <a:extLst>
                    <a:ext uri="{9D8B030D-6E8A-4147-A177-3AD203B41FA5}">
                      <a16:colId xmlns:a16="http://schemas.microsoft.com/office/drawing/2014/main" val="531593017"/>
                    </a:ext>
                  </a:extLst>
                </a:gridCol>
                <a:gridCol w="1609435">
                  <a:extLst>
                    <a:ext uri="{9D8B030D-6E8A-4147-A177-3AD203B41FA5}">
                      <a16:colId xmlns:a16="http://schemas.microsoft.com/office/drawing/2014/main" val="3213510797"/>
                    </a:ext>
                  </a:extLst>
                </a:gridCol>
                <a:gridCol w="1609435">
                  <a:extLst>
                    <a:ext uri="{9D8B030D-6E8A-4147-A177-3AD203B41FA5}">
                      <a16:colId xmlns:a16="http://schemas.microsoft.com/office/drawing/2014/main" val="4068580277"/>
                    </a:ext>
                  </a:extLst>
                </a:gridCol>
                <a:gridCol w="1609435">
                  <a:extLst>
                    <a:ext uri="{9D8B030D-6E8A-4147-A177-3AD203B41FA5}">
                      <a16:colId xmlns:a16="http://schemas.microsoft.com/office/drawing/2014/main" val="2413662315"/>
                    </a:ext>
                  </a:extLst>
                </a:gridCol>
                <a:gridCol w="1609435">
                  <a:extLst>
                    <a:ext uri="{9D8B030D-6E8A-4147-A177-3AD203B41FA5}">
                      <a16:colId xmlns:a16="http://schemas.microsoft.com/office/drawing/2014/main" val="4019724279"/>
                    </a:ext>
                  </a:extLst>
                </a:gridCol>
                <a:gridCol w="1609435">
                  <a:extLst>
                    <a:ext uri="{9D8B030D-6E8A-4147-A177-3AD203B41FA5}">
                      <a16:colId xmlns:a16="http://schemas.microsoft.com/office/drawing/2014/main" val="1596351860"/>
                    </a:ext>
                  </a:extLst>
                </a:gridCol>
              </a:tblGrid>
              <a:tr h="694366">
                <a:tc>
                  <a:txBody>
                    <a:bodyPr/>
                    <a:lstStyle/>
                    <a:p>
                      <a:r>
                        <a:rPr lang="en-GB"/>
                        <a:t>Noise Levels</a:t>
                      </a:r>
                    </a:p>
                  </a:txBody>
                  <a:tcPr/>
                </a:tc>
                <a:tc>
                  <a:txBody>
                    <a:bodyPr/>
                    <a:lstStyle/>
                    <a:p>
                      <a:r>
                        <a:rPr lang="en-GB"/>
                        <a:t>10%</a:t>
                      </a:r>
                    </a:p>
                  </a:txBody>
                  <a:tcPr/>
                </a:tc>
                <a:tc>
                  <a:txBody>
                    <a:bodyPr/>
                    <a:lstStyle/>
                    <a:p>
                      <a:r>
                        <a:rPr lang="en-GB"/>
                        <a:t>20%</a:t>
                      </a:r>
                    </a:p>
                  </a:txBody>
                  <a:tcPr/>
                </a:tc>
                <a:tc>
                  <a:txBody>
                    <a:bodyPr/>
                    <a:lstStyle/>
                    <a:p>
                      <a:r>
                        <a:rPr lang="en-GB"/>
                        <a:t>30%</a:t>
                      </a:r>
                    </a:p>
                  </a:txBody>
                  <a:tcPr/>
                </a:tc>
                <a:tc>
                  <a:txBody>
                    <a:bodyPr/>
                    <a:lstStyle/>
                    <a:p>
                      <a:r>
                        <a:rPr lang="en-GB"/>
                        <a:t>40%</a:t>
                      </a:r>
                    </a:p>
                  </a:txBody>
                  <a:tcPr/>
                </a:tc>
                <a:tc>
                  <a:txBody>
                    <a:bodyPr/>
                    <a:lstStyle/>
                    <a:p>
                      <a:r>
                        <a:rPr lang="en-GB"/>
                        <a:t>50%</a:t>
                      </a:r>
                    </a:p>
                  </a:txBody>
                  <a:tcPr/>
                </a:tc>
                <a:extLst>
                  <a:ext uri="{0D108BD9-81ED-4DB2-BD59-A6C34878D82A}">
                    <a16:rowId xmlns:a16="http://schemas.microsoft.com/office/drawing/2014/main" val="2957276124"/>
                  </a:ext>
                </a:extLst>
              </a:tr>
              <a:tr h="1351210">
                <a:tc>
                  <a:txBody>
                    <a:bodyPr/>
                    <a:lstStyle/>
                    <a:p>
                      <a:r>
                        <a:rPr lang="en-GB"/>
                        <a:t>Noisy</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12128200"/>
                  </a:ext>
                </a:extLst>
              </a:tr>
              <a:tr h="1351210">
                <a:tc>
                  <a:txBody>
                    <a:bodyPr/>
                    <a:lstStyle/>
                    <a:p>
                      <a:r>
                        <a:rPr lang="en-GB"/>
                        <a:t>Denoised</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36467855"/>
                  </a:ext>
                </a:extLst>
              </a:tr>
            </a:tbl>
          </a:graphicData>
        </a:graphic>
      </p:graphicFrame>
      <p:sp>
        <p:nvSpPr>
          <p:cNvPr id="6" name="TextBox 5">
            <a:extLst>
              <a:ext uri="{FF2B5EF4-FFF2-40B4-BE49-F238E27FC236}">
                <a16:creationId xmlns:a16="http://schemas.microsoft.com/office/drawing/2014/main" id="{3B20D57A-C5A8-2042-5AE2-7516CDA35494}"/>
              </a:ext>
            </a:extLst>
          </p:cNvPr>
          <p:cNvSpPr txBox="1"/>
          <p:nvPr/>
        </p:nvSpPr>
        <p:spPr>
          <a:xfrm>
            <a:off x="4289322" y="1167580"/>
            <a:ext cx="216309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i="1">
                <a:latin typeface="Sitka Banner"/>
              </a:rPr>
              <a:t>Salt And Pepper Noise</a:t>
            </a:r>
            <a:endParaRPr lang="en-GB" i="1">
              <a:latin typeface="Sitka Banner"/>
            </a:endParaRPr>
          </a:p>
        </p:txBody>
      </p:sp>
      <p:pic>
        <p:nvPicPr>
          <p:cNvPr id="3" name="Picture 3">
            <a:extLst>
              <a:ext uri="{FF2B5EF4-FFF2-40B4-BE49-F238E27FC236}">
                <a16:creationId xmlns:a16="http://schemas.microsoft.com/office/drawing/2014/main" id="{4F728B48-55E9-4B79-24FE-4F6224A43876}"/>
              </a:ext>
            </a:extLst>
          </p:cNvPr>
          <p:cNvPicPr>
            <a:picLocks noChangeAspect="1"/>
          </p:cNvPicPr>
          <p:nvPr/>
        </p:nvPicPr>
        <p:blipFill>
          <a:blip r:embed="rId3"/>
          <a:stretch>
            <a:fillRect/>
          </a:stretch>
        </p:blipFill>
        <p:spPr>
          <a:xfrm>
            <a:off x="2356021" y="3533758"/>
            <a:ext cx="1806146" cy="1262999"/>
          </a:xfrm>
          <a:prstGeom prst="rect">
            <a:avLst/>
          </a:prstGeom>
        </p:spPr>
      </p:pic>
      <p:pic>
        <p:nvPicPr>
          <p:cNvPr id="7" name="Picture 7" descr="A picture containing ground, hole&#10;&#10;Description automatically generated">
            <a:extLst>
              <a:ext uri="{FF2B5EF4-FFF2-40B4-BE49-F238E27FC236}">
                <a16:creationId xmlns:a16="http://schemas.microsoft.com/office/drawing/2014/main" id="{2C76D955-E869-E82B-CD57-87F5B152235D}"/>
              </a:ext>
            </a:extLst>
          </p:cNvPr>
          <p:cNvPicPr>
            <a:picLocks noChangeAspect="1"/>
          </p:cNvPicPr>
          <p:nvPr/>
        </p:nvPicPr>
        <p:blipFill>
          <a:blip r:embed="rId4"/>
          <a:stretch>
            <a:fillRect/>
          </a:stretch>
        </p:blipFill>
        <p:spPr>
          <a:xfrm>
            <a:off x="3910913" y="3458031"/>
            <a:ext cx="1867930" cy="1424750"/>
          </a:xfrm>
          <a:prstGeom prst="rect">
            <a:avLst/>
          </a:prstGeom>
        </p:spPr>
      </p:pic>
      <p:pic>
        <p:nvPicPr>
          <p:cNvPr id="8" name="Picture 8">
            <a:extLst>
              <a:ext uri="{FF2B5EF4-FFF2-40B4-BE49-F238E27FC236}">
                <a16:creationId xmlns:a16="http://schemas.microsoft.com/office/drawing/2014/main" id="{3CD3E239-FD2D-0C6F-0C6B-48781315AEE5}"/>
              </a:ext>
            </a:extLst>
          </p:cNvPr>
          <p:cNvPicPr>
            <a:picLocks noChangeAspect="1"/>
          </p:cNvPicPr>
          <p:nvPr/>
        </p:nvPicPr>
        <p:blipFill>
          <a:blip r:embed="rId5"/>
          <a:stretch>
            <a:fillRect/>
          </a:stretch>
        </p:blipFill>
        <p:spPr>
          <a:xfrm>
            <a:off x="5609966" y="3443654"/>
            <a:ext cx="1775254" cy="1350532"/>
          </a:xfrm>
          <a:prstGeom prst="rect">
            <a:avLst/>
          </a:prstGeom>
        </p:spPr>
      </p:pic>
      <p:pic>
        <p:nvPicPr>
          <p:cNvPr id="9" name="Picture 9">
            <a:extLst>
              <a:ext uri="{FF2B5EF4-FFF2-40B4-BE49-F238E27FC236}">
                <a16:creationId xmlns:a16="http://schemas.microsoft.com/office/drawing/2014/main" id="{3A1F67D2-BD4B-1366-E0EB-4896DE9D180B}"/>
              </a:ext>
            </a:extLst>
          </p:cNvPr>
          <p:cNvPicPr>
            <a:picLocks noChangeAspect="1"/>
          </p:cNvPicPr>
          <p:nvPr/>
        </p:nvPicPr>
        <p:blipFill>
          <a:blip r:embed="rId6"/>
          <a:stretch>
            <a:fillRect/>
          </a:stretch>
        </p:blipFill>
        <p:spPr>
          <a:xfrm>
            <a:off x="7206048" y="3433421"/>
            <a:ext cx="1559012" cy="1432778"/>
          </a:xfrm>
          <a:prstGeom prst="rect">
            <a:avLst/>
          </a:prstGeom>
        </p:spPr>
      </p:pic>
      <p:pic>
        <p:nvPicPr>
          <p:cNvPr id="10" name="Picture 10" descr="A picture containing hole&#10;&#10;Description automatically generated">
            <a:extLst>
              <a:ext uri="{FF2B5EF4-FFF2-40B4-BE49-F238E27FC236}">
                <a16:creationId xmlns:a16="http://schemas.microsoft.com/office/drawing/2014/main" id="{1B949A92-E2B9-09DA-42F7-62E8837AB80B}"/>
              </a:ext>
            </a:extLst>
          </p:cNvPr>
          <p:cNvPicPr>
            <a:picLocks noChangeAspect="1"/>
          </p:cNvPicPr>
          <p:nvPr/>
        </p:nvPicPr>
        <p:blipFill>
          <a:blip r:embed="rId7"/>
          <a:stretch>
            <a:fillRect/>
          </a:stretch>
        </p:blipFill>
        <p:spPr>
          <a:xfrm>
            <a:off x="8647669" y="3453279"/>
            <a:ext cx="1806148" cy="1351873"/>
          </a:xfrm>
          <a:prstGeom prst="rect">
            <a:avLst/>
          </a:prstGeom>
        </p:spPr>
      </p:pic>
      <p:pic>
        <p:nvPicPr>
          <p:cNvPr id="4" name="Picture 10">
            <a:extLst>
              <a:ext uri="{FF2B5EF4-FFF2-40B4-BE49-F238E27FC236}">
                <a16:creationId xmlns:a16="http://schemas.microsoft.com/office/drawing/2014/main" id="{AA5E0814-481A-3AC6-5D2E-8670A99F7792}"/>
              </a:ext>
            </a:extLst>
          </p:cNvPr>
          <p:cNvPicPr>
            <a:picLocks noChangeAspect="1"/>
          </p:cNvPicPr>
          <p:nvPr/>
        </p:nvPicPr>
        <p:blipFill>
          <a:blip r:embed="rId8"/>
          <a:stretch>
            <a:fillRect/>
          </a:stretch>
        </p:blipFill>
        <p:spPr>
          <a:xfrm>
            <a:off x="2356022" y="4797998"/>
            <a:ext cx="1806148" cy="1432410"/>
          </a:xfrm>
          <a:prstGeom prst="rect">
            <a:avLst/>
          </a:prstGeom>
        </p:spPr>
      </p:pic>
      <p:pic>
        <p:nvPicPr>
          <p:cNvPr id="11" name="Picture 11">
            <a:extLst>
              <a:ext uri="{FF2B5EF4-FFF2-40B4-BE49-F238E27FC236}">
                <a16:creationId xmlns:a16="http://schemas.microsoft.com/office/drawing/2014/main" id="{A593F123-B306-B9B0-1AE8-34D5D73DB7EA}"/>
              </a:ext>
            </a:extLst>
          </p:cNvPr>
          <p:cNvPicPr>
            <a:picLocks noChangeAspect="1"/>
          </p:cNvPicPr>
          <p:nvPr/>
        </p:nvPicPr>
        <p:blipFill>
          <a:blip r:embed="rId9"/>
          <a:stretch>
            <a:fillRect/>
          </a:stretch>
        </p:blipFill>
        <p:spPr>
          <a:xfrm>
            <a:off x="3828534" y="4795210"/>
            <a:ext cx="1857634" cy="1499770"/>
          </a:xfrm>
          <a:prstGeom prst="rect">
            <a:avLst/>
          </a:prstGeom>
        </p:spPr>
      </p:pic>
      <p:pic>
        <p:nvPicPr>
          <p:cNvPr id="12" name="Picture 12">
            <a:extLst>
              <a:ext uri="{FF2B5EF4-FFF2-40B4-BE49-F238E27FC236}">
                <a16:creationId xmlns:a16="http://schemas.microsoft.com/office/drawing/2014/main" id="{CC421DD4-0CE2-2B06-4A21-03814175F291}"/>
              </a:ext>
            </a:extLst>
          </p:cNvPr>
          <p:cNvPicPr>
            <a:picLocks noChangeAspect="1"/>
          </p:cNvPicPr>
          <p:nvPr/>
        </p:nvPicPr>
        <p:blipFill>
          <a:blip r:embed="rId10"/>
          <a:stretch>
            <a:fillRect/>
          </a:stretch>
        </p:blipFill>
        <p:spPr>
          <a:xfrm>
            <a:off x="5496697" y="4770370"/>
            <a:ext cx="2001795" cy="1456773"/>
          </a:xfrm>
          <a:prstGeom prst="rect">
            <a:avLst/>
          </a:prstGeom>
        </p:spPr>
      </p:pic>
      <p:pic>
        <p:nvPicPr>
          <p:cNvPr id="13" name="Picture 13" descr="A picture containing hole&#10;&#10;Description automatically generated">
            <a:extLst>
              <a:ext uri="{FF2B5EF4-FFF2-40B4-BE49-F238E27FC236}">
                <a16:creationId xmlns:a16="http://schemas.microsoft.com/office/drawing/2014/main" id="{654ACE9D-5B6B-DD7E-E35A-29D4F6BD8595}"/>
              </a:ext>
            </a:extLst>
          </p:cNvPr>
          <p:cNvPicPr>
            <a:picLocks noChangeAspect="1"/>
          </p:cNvPicPr>
          <p:nvPr/>
        </p:nvPicPr>
        <p:blipFill>
          <a:blip r:embed="rId11"/>
          <a:stretch>
            <a:fillRect/>
          </a:stretch>
        </p:blipFill>
        <p:spPr>
          <a:xfrm>
            <a:off x="7267832" y="4750970"/>
            <a:ext cx="1878227" cy="1444088"/>
          </a:xfrm>
          <a:prstGeom prst="rect">
            <a:avLst/>
          </a:prstGeom>
        </p:spPr>
      </p:pic>
      <p:pic>
        <p:nvPicPr>
          <p:cNvPr id="14" name="Picture 14" descr="A picture containing nature, hole&#10;&#10;Description automatically generated">
            <a:extLst>
              <a:ext uri="{FF2B5EF4-FFF2-40B4-BE49-F238E27FC236}">
                <a16:creationId xmlns:a16="http://schemas.microsoft.com/office/drawing/2014/main" id="{41E10BFF-4659-2C09-5E8F-B27702C6498E}"/>
              </a:ext>
            </a:extLst>
          </p:cNvPr>
          <p:cNvPicPr>
            <a:picLocks noChangeAspect="1"/>
          </p:cNvPicPr>
          <p:nvPr/>
        </p:nvPicPr>
        <p:blipFill>
          <a:blip r:embed="rId12"/>
          <a:stretch>
            <a:fillRect/>
          </a:stretch>
        </p:blipFill>
        <p:spPr>
          <a:xfrm>
            <a:off x="8863913" y="4800320"/>
            <a:ext cx="1682579" cy="1335089"/>
          </a:xfrm>
          <a:prstGeom prst="rect">
            <a:avLst/>
          </a:prstGeom>
        </p:spPr>
      </p:pic>
    </p:spTree>
    <p:extLst>
      <p:ext uri="{BB962C8B-B14F-4D97-AF65-F5344CB8AC3E}">
        <p14:creationId xmlns:p14="http://schemas.microsoft.com/office/powerpoint/2010/main" val="3893014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picture containing shape&#10;&#10;Description automatically generated">
            <a:extLst>
              <a:ext uri="{FF2B5EF4-FFF2-40B4-BE49-F238E27FC236}">
                <a16:creationId xmlns:a16="http://schemas.microsoft.com/office/drawing/2014/main" id="{20D8C0BA-8B82-4FA6-3509-1C248DB0EA3D}"/>
              </a:ext>
            </a:extLst>
          </p:cNvPr>
          <p:cNvPicPr>
            <a:picLocks noChangeAspect="1"/>
          </p:cNvPicPr>
          <p:nvPr/>
        </p:nvPicPr>
        <p:blipFill>
          <a:blip r:embed="rId2"/>
          <a:stretch>
            <a:fillRect/>
          </a:stretch>
        </p:blipFill>
        <p:spPr>
          <a:xfrm>
            <a:off x="1528916" y="488848"/>
            <a:ext cx="8175522" cy="2058013"/>
          </a:xfrm>
          <a:prstGeom prst="rect">
            <a:avLst/>
          </a:prstGeom>
        </p:spPr>
      </p:pic>
      <p:graphicFrame>
        <p:nvGraphicFramePr>
          <p:cNvPr id="6" name="Table 4">
            <a:extLst>
              <a:ext uri="{FF2B5EF4-FFF2-40B4-BE49-F238E27FC236}">
                <a16:creationId xmlns:a16="http://schemas.microsoft.com/office/drawing/2014/main" id="{BA12AC8E-FA28-C62D-BE58-432C88966764}"/>
              </a:ext>
            </a:extLst>
          </p:cNvPr>
          <p:cNvGraphicFramePr>
            <a:graphicFrameLocks noGrp="1"/>
          </p:cNvGraphicFramePr>
          <p:nvPr/>
        </p:nvGraphicFramePr>
        <p:xfrm>
          <a:off x="775526" y="2809029"/>
          <a:ext cx="9656610" cy="3396786"/>
        </p:xfrm>
        <a:graphic>
          <a:graphicData uri="http://schemas.openxmlformats.org/drawingml/2006/table">
            <a:tbl>
              <a:tblPr firstRow="1" bandRow="1">
                <a:tableStyleId>{5C22544A-7EE6-4342-B048-85BDC9FD1C3A}</a:tableStyleId>
              </a:tblPr>
              <a:tblGrid>
                <a:gridCol w="1609435">
                  <a:extLst>
                    <a:ext uri="{9D8B030D-6E8A-4147-A177-3AD203B41FA5}">
                      <a16:colId xmlns:a16="http://schemas.microsoft.com/office/drawing/2014/main" val="531593017"/>
                    </a:ext>
                  </a:extLst>
                </a:gridCol>
                <a:gridCol w="1609435">
                  <a:extLst>
                    <a:ext uri="{9D8B030D-6E8A-4147-A177-3AD203B41FA5}">
                      <a16:colId xmlns:a16="http://schemas.microsoft.com/office/drawing/2014/main" val="3213510797"/>
                    </a:ext>
                  </a:extLst>
                </a:gridCol>
                <a:gridCol w="1609435">
                  <a:extLst>
                    <a:ext uri="{9D8B030D-6E8A-4147-A177-3AD203B41FA5}">
                      <a16:colId xmlns:a16="http://schemas.microsoft.com/office/drawing/2014/main" val="4068580277"/>
                    </a:ext>
                  </a:extLst>
                </a:gridCol>
                <a:gridCol w="1609435">
                  <a:extLst>
                    <a:ext uri="{9D8B030D-6E8A-4147-A177-3AD203B41FA5}">
                      <a16:colId xmlns:a16="http://schemas.microsoft.com/office/drawing/2014/main" val="2413662315"/>
                    </a:ext>
                  </a:extLst>
                </a:gridCol>
                <a:gridCol w="1609435">
                  <a:extLst>
                    <a:ext uri="{9D8B030D-6E8A-4147-A177-3AD203B41FA5}">
                      <a16:colId xmlns:a16="http://schemas.microsoft.com/office/drawing/2014/main" val="4019724279"/>
                    </a:ext>
                  </a:extLst>
                </a:gridCol>
                <a:gridCol w="1609435">
                  <a:extLst>
                    <a:ext uri="{9D8B030D-6E8A-4147-A177-3AD203B41FA5}">
                      <a16:colId xmlns:a16="http://schemas.microsoft.com/office/drawing/2014/main" val="1596351860"/>
                    </a:ext>
                  </a:extLst>
                </a:gridCol>
              </a:tblGrid>
              <a:tr h="694366">
                <a:tc>
                  <a:txBody>
                    <a:bodyPr/>
                    <a:lstStyle/>
                    <a:p>
                      <a:r>
                        <a:rPr lang="en-GB"/>
                        <a:t>Noise Levels</a:t>
                      </a:r>
                    </a:p>
                  </a:txBody>
                  <a:tcPr/>
                </a:tc>
                <a:tc>
                  <a:txBody>
                    <a:bodyPr/>
                    <a:lstStyle/>
                    <a:p>
                      <a:r>
                        <a:rPr lang="en-GB"/>
                        <a:t>10%</a:t>
                      </a:r>
                    </a:p>
                  </a:txBody>
                  <a:tcPr/>
                </a:tc>
                <a:tc>
                  <a:txBody>
                    <a:bodyPr/>
                    <a:lstStyle/>
                    <a:p>
                      <a:r>
                        <a:rPr lang="en-GB"/>
                        <a:t>20%</a:t>
                      </a:r>
                    </a:p>
                  </a:txBody>
                  <a:tcPr/>
                </a:tc>
                <a:tc>
                  <a:txBody>
                    <a:bodyPr/>
                    <a:lstStyle/>
                    <a:p>
                      <a:r>
                        <a:rPr lang="en-GB"/>
                        <a:t>30%</a:t>
                      </a:r>
                    </a:p>
                  </a:txBody>
                  <a:tcPr/>
                </a:tc>
                <a:tc>
                  <a:txBody>
                    <a:bodyPr/>
                    <a:lstStyle/>
                    <a:p>
                      <a:r>
                        <a:rPr lang="en-GB"/>
                        <a:t>40%</a:t>
                      </a:r>
                    </a:p>
                  </a:txBody>
                  <a:tcPr/>
                </a:tc>
                <a:tc>
                  <a:txBody>
                    <a:bodyPr/>
                    <a:lstStyle/>
                    <a:p>
                      <a:r>
                        <a:rPr lang="en-GB"/>
                        <a:t>50%</a:t>
                      </a:r>
                    </a:p>
                  </a:txBody>
                  <a:tcPr/>
                </a:tc>
                <a:extLst>
                  <a:ext uri="{0D108BD9-81ED-4DB2-BD59-A6C34878D82A}">
                    <a16:rowId xmlns:a16="http://schemas.microsoft.com/office/drawing/2014/main" val="2957276124"/>
                  </a:ext>
                </a:extLst>
              </a:tr>
              <a:tr h="1351210">
                <a:tc>
                  <a:txBody>
                    <a:bodyPr/>
                    <a:lstStyle/>
                    <a:p>
                      <a:r>
                        <a:rPr lang="en-GB"/>
                        <a:t>Noisy</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12128200"/>
                  </a:ext>
                </a:extLst>
              </a:tr>
              <a:tr h="1351210">
                <a:tc>
                  <a:txBody>
                    <a:bodyPr/>
                    <a:lstStyle/>
                    <a:p>
                      <a:r>
                        <a:rPr lang="en-GB"/>
                        <a:t>Denoised</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36467855"/>
                  </a:ext>
                </a:extLst>
              </a:tr>
            </a:tbl>
          </a:graphicData>
        </a:graphic>
      </p:graphicFrame>
      <p:sp>
        <p:nvSpPr>
          <p:cNvPr id="7" name="TextBox 6">
            <a:extLst>
              <a:ext uri="{FF2B5EF4-FFF2-40B4-BE49-F238E27FC236}">
                <a16:creationId xmlns:a16="http://schemas.microsoft.com/office/drawing/2014/main" id="{0229771D-1105-A87A-C828-9D3E876F2AD7}"/>
              </a:ext>
            </a:extLst>
          </p:cNvPr>
          <p:cNvSpPr txBox="1"/>
          <p:nvPr/>
        </p:nvSpPr>
        <p:spPr>
          <a:xfrm>
            <a:off x="4897694" y="1192161"/>
            <a:ext cx="23966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i="1">
                <a:latin typeface="Sitka Banner"/>
              </a:rPr>
              <a:t>Speckle</a:t>
            </a:r>
            <a:endParaRPr lang="en-GB" i="1">
              <a:latin typeface="Sitka Banner"/>
            </a:endParaRPr>
          </a:p>
        </p:txBody>
      </p:sp>
      <p:pic>
        <p:nvPicPr>
          <p:cNvPr id="2" name="Picture 2">
            <a:extLst>
              <a:ext uri="{FF2B5EF4-FFF2-40B4-BE49-F238E27FC236}">
                <a16:creationId xmlns:a16="http://schemas.microsoft.com/office/drawing/2014/main" id="{271C62E5-E0D7-FCE1-515C-DD04A28447AD}"/>
              </a:ext>
            </a:extLst>
          </p:cNvPr>
          <p:cNvPicPr>
            <a:picLocks noChangeAspect="1"/>
          </p:cNvPicPr>
          <p:nvPr/>
        </p:nvPicPr>
        <p:blipFill>
          <a:blip r:embed="rId3"/>
          <a:stretch>
            <a:fillRect/>
          </a:stretch>
        </p:blipFill>
        <p:spPr>
          <a:xfrm>
            <a:off x="2376616" y="3504525"/>
            <a:ext cx="1641390" cy="1445031"/>
          </a:xfrm>
          <a:prstGeom prst="rect">
            <a:avLst/>
          </a:prstGeom>
        </p:spPr>
      </p:pic>
      <p:pic>
        <p:nvPicPr>
          <p:cNvPr id="3" name="Picture 4">
            <a:extLst>
              <a:ext uri="{FF2B5EF4-FFF2-40B4-BE49-F238E27FC236}">
                <a16:creationId xmlns:a16="http://schemas.microsoft.com/office/drawing/2014/main" id="{779765A9-A3EF-5183-6CFE-1B98246E5681}"/>
              </a:ext>
            </a:extLst>
          </p:cNvPr>
          <p:cNvPicPr>
            <a:picLocks noChangeAspect="1"/>
          </p:cNvPicPr>
          <p:nvPr/>
        </p:nvPicPr>
        <p:blipFill>
          <a:blip r:embed="rId4"/>
          <a:stretch>
            <a:fillRect/>
          </a:stretch>
        </p:blipFill>
        <p:spPr>
          <a:xfrm>
            <a:off x="3849129" y="3502528"/>
            <a:ext cx="1785553" cy="1449027"/>
          </a:xfrm>
          <a:prstGeom prst="rect">
            <a:avLst/>
          </a:prstGeom>
        </p:spPr>
      </p:pic>
      <p:pic>
        <p:nvPicPr>
          <p:cNvPr id="5" name="Picture 7" descr="A picture containing hole, stone&#10;&#10;Description automatically generated">
            <a:extLst>
              <a:ext uri="{FF2B5EF4-FFF2-40B4-BE49-F238E27FC236}">
                <a16:creationId xmlns:a16="http://schemas.microsoft.com/office/drawing/2014/main" id="{21A9AC8B-068B-B870-5F6A-725352118C6F}"/>
              </a:ext>
            </a:extLst>
          </p:cNvPr>
          <p:cNvPicPr>
            <a:picLocks noChangeAspect="1"/>
          </p:cNvPicPr>
          <p:nvPr/>
        </p:nvPicPr>
        <p:blipFill>
          <a:blip r:embed="rId5"/>
          <a:stretch>
            <a:fillRect/>
          </a:stretch>
        </p:blipFill>
        <p:spPr>
          <a:xfrm>
            <a:off x="5620264" y="3506124"/>
            <a:ext cx="1847336" cy="1421238"/>
          </a:xfrm>
          <a:prstGeom prst="rect">
            <a:avLst/>
          </a:prstGeom>
        </p:spPr>
      </p:pic>
      <p:pic>
        <p:nvPicPr>
          <p:cNvPr id="8" name="Picture 8" descr="A picture containing nature, hole, stone&#10;&#10;Description automatically generated">
            <a:extLst>
              <a:ext uri="{FF2B5EF4-FFF2-40B4-BE49-F238E27FC236}">
                <a16:creationId xmlns:a16="http://schemas.microsoft.com/office/drawing/2014/main" id="{1EEE0EFA-AAF3-6A85-ABE6-11078839FE29}"/>
              </a:ext>
            </a:extLst>
          </p:cNvPr>
          <p:cNvPicPr>
            <a:picLocks noChangeAspect="1"/>
          </p:cNvPicPr>
          <p:nvPr/>
        </p:nvPicPr>
        <p:blipFill>
          <a:blip r:embed="rId6"/>
          <a:stretch>
            <a:fillRect/>
          </a:stretch>
        </p:blipFill>
        <p:spPr>
          <a:xfrm>
            <a:off x="7123670" y="3500031"/>
            <a:ext cx="1826741" cy="1412829"/>
          </a:xfrm>
          <a:prstGeom prst="rect">
            <a:avLst/>
          </a:prstGeom>
        </p:spPr>
      </p:pic>
      <p:pic>
        <p:nvPicPr>
          <p:cNvPr id="9" name="Picture 9" descr="A picture containing nature, hole&#10;&#10;Description automatically generated">
            <a:extLst>
              <a:ext uri="{FF2B5EF4-FFF2-40B4-BE49-F238E27FC236}">
                <a16:creationId xmlns:a16="http://schemas.microsoft.com/office/drawing/2014/main" id="{E66DE698-2D55-7617-31E9-95B143AE24E9}"/>
              </a:ext>
            </a:extLst>
          </p:cNvPr>
          <p:cNvPicPr>
            <a:picLocks noChangeAspect="1"/>
          </p:cNvPicPr>
          <p:nvPr/>
        </p:nvPicPr>
        <p:blipFill>
          <a:blip r:embed="rId7"/>
          <a:stretch>
            <a:fillRect/>
          </a:stretch>
        </p:blipFill>
        <p:spPr>
          <a:xfrm>
            <a:off x="8709454" y="3493345"/>
            <a:ext cx="1764957" cy="1415904"/>
          </a:xfrm>
          <a:prstGeom prst="rect">
            <a:avLst/>
          </a:prstGeom>
        </p:spPr>
      </p:pic>
      <p:pic>
        <p:nvPicPr>
          <p:cNvPr id="10" name="Picture 10">
            <a:extLst>
              <a:ext uri="{FF2B5EF4-FFF2-40B4-BE49-F238E27FC236}">
                <a16:creationId xmlns:a16="http://schemas.microsoft.com/office/drawing/2014/main" id="{9DBB87F6-DCBD-8A1E-5CAE-D9C1FD1F4A68}"/>
              </a:ext>
            </a:extLst>
          </p:cNvPr>
          <p:cNvPicPr>
            <a:picLocks noChangeAspect="1"/>
          </p:cNvPicPr>
          <p:nvPr/>
        </p:nvPicPr>
        <p:blipFill>
          <a:blip r:embed="rId8"/>
          <a:stretch>
            <a:fillRect/>
          </a:stretch>
        </p:blipFill>
        <p:spPr>
          <a:xfrm>
            <a:off x="2376615" y="4908274"/>
            <a:ext cx="1661985" cy="1345720"/>
          </a:xfrm>
          <a:prstGeom prst="rect">
            <a:avLst/>
          </a:prstGeom>
        </p:spPr>
      </p:pic>
      <p:pic>
        <p:nvPicPr>
          <p:cNvPr id="11" name="Picture 11">
            <a:extLst>
              <a:ext uri="{FF2B5EF4-FFF2-40B4-BE49-F238E27FC236}">
                <a16:creationId xmlns:a16="http://schemas.microsoft.com/office/drawing/2014/main" id="{AB61C8A9-E6E4-8E9D-3B05-7EEE2880017B}"/>
              </a:ext>
            </a:extLst>
          </p:cNvPr>
          <p:cNvPicPr>
            <a:picLocks noChangeAspect="1"/>
          </p:cNvPicPr>
          <p:nvPr/>
        </p:nvPicPr>
        <p:blipFill>
          <a:blip r:embed="rId9"/>
          <a:stretch>
            <a:fillRect/>
          </a:stretch>
        </p:blipFill>
        <p:spPr>
          <a:xfrm>
            <a:off x="4013886" y="4873157"/>
            <a:ext cx="1723769" cy="1405659"/>
          </a:xfrm>
          <a:prstGeom prst="rect">
            <a:avLst/>
          </a:prstGeom>
        </p:spPr>
      </p:pic>
      <p:pic>
        <p:nvPicPr>
          <p:cNvPr id="12" name="Picture 12" descr="A picture containing nature, hole, stone&#10;&#10;Description automatically generated">
            <a:extLst>
              <a:ext uri="{FF2B5EF4-FFF2-40B4-BE49-F238E27FC236}">
                <a16:creationId xmlns:a16="http://schemas.microsoft.com/office/drawing/2014/main" id="{DB6EBEF8-0542-200D-D87E-24EF8EF5F419}"/>
              </a:ext>
            </a:extLst>
          </p:cNvPr>
          <p:cNvPicPr>
            <a:picLocks noChangeAspect="1"/>
          </p:cNvPicPr>
          <p:nvPr/>
        </p:nvPicPr>
        <p:blipFill>
          <a:blip r:embed="rId10"/>
          <a:stretch>
            <a:fillRect/>
          </a:stretch>
        </p:blipFill>
        <p:spPr>
          <a:xfrm>
            <a:off x="5620265" y="4877209"/>
            <a:ext cx="1919417" cy="1335774"/>
          </a:xfrm>
          <a:prstGeom prst="rect">
            <a:avLst/>
          </a:prstGeom>
        </p:spPr>
      </p:pic>
      <p:pic>
        <p:nvPicPr>
          <p:cNvPr id="13" name="Picture 13" descr="A picture containing nature, hole, stone&#10;&#10;Description automatically generated">
            <a:extLst>
              <a:ext uri="{FF2B5EF4-FFF2-40B4-BE49-F238E27FC236}">
                <a16:creationId xmlns:a16="http://schemas.microsoft.com/office/drawing/2014/main" id="{D4B90559-B470-112B-7F35-96C7460325FF}"/>
              </a:ext>
            </a:extLst>
          </p:cNvPr>
          <p:cNvPicPr>
            <a:picLocks noChangeAspect="1"/>
          </p:cNvPicPr>
          <p:nvPr/>
        </p:nvPicPr>
        <p:blipFill>
          <a:blip r:embed="rId11"/>
          <a:stretch>
            <a:fillRect/>
          </a:stretch>
        </p:blipFill>
        <p:spPr>
          <a:xfrm>
            <a:off x="7401697" y="4893001"/>
            <a:ext cx="1672282" cy="1293891"/>
          </a:xfrm>
          <a:prstGeom prst="rect">
            <a:avLst/>
          </a:prstGeom>
        </p:spPr>
      </p:pic>
      <p:pic>
        <p:nvPicPr>
          <p:cNvPr id="14" name="Picture 14" descr="A picture containing nature, hole, stone&#10;&#10;Description automatically generated">
            <a:extLst>
              <a:ext uri="{FF2B5EF4-FFF2-40B4-BE49-F238E27FC236}">
                <a16:creationId xmlns:a16="http://schemas.microsoft.com/office/drawing/2014/main" id="{4DC2C5A5-1052-243C-FFD7-0F4AA2D0ABE3}"/>
              </a:ext>
            </a:extLst>
          </p:cNvPr>
          <p:cNvPicPr>
            <a:picLocks noChangeAspect="1"/>
          </p:cNvPicPr>
          <p:nvPr/>
        </p:nvPicPr>
        <p:blipFill>
          <a:blip r:embed="rId12"/>
          <a:stretch>
            <a:fillRect/>
          </a:stretch>
        </p:blipFill>
        <p:spPr>
          <a:xfrm>
            <a:off x="8853616" y="4880447"/>
            <a:ext cx="1651688" cy="1298403"/>
          </a:xfrm>
          <a:prstGeom prst="rect">
            <a:avLst/>
          </a:prstGeom>
        </p:spPr>
      </p:pic>
    </p:spTree>
    <p:extLst>
      <p:ext uri="{BB962C8B-B14F-4D97-AF65-F5344CB8AC3E}">
        <p14:creationId xmlns:p14="http://schemas.microsoft.com/office/powerpoint/2010/main" val="782954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E40D-BB5C-AFA1-D5E3-36FBDA2C70F8}"/>
              </a:ext>
            </a:extLst>
          </p:cNvPr>
          <p:cNvSpPr>
            <a:spLocks noGrp="1"/>
          </p:cNvSpPr>
          <p:nvPr>
            <p:ph type="title"/>
          </p:nvPr>
        </p:nvSpPr>
        <p:spPr>
          <a:xfrm>
            <a:off x="720718" y="1851051"/>
            <a:ext cx="10423531" cy="2263733"/>
          </a:xfrm>
        </p:spPr>
        <p:txBody>
          <a:bodyPr>
            <a:normAutofit fontScale="90000"/>
          </a:bodyPr>
          <a:lstStyle/>
          <a:p>
            <a:r>
              <a:rPr lang="en-GB" sz="2000" i="0">
                <a:latin typeface="Avenir Next LT Pro"/>
                <a:ea typeface="+mj-lt"/>
                <a:cs typeface="+mj-lt"/>
              </a:rPr>
              <a:t>Non-Negative Matrix Factorization (NMF) is a technique that can be used for image denoising by decomposing the image matrix into two non-negative matrices.</a:t>
            </a:r>
            <a:br>
              <a:rPr lang="en-GB" sz="2000" i="0">
                <a:latin typeface="Avenir Next LT Pro"/>
                <a:ea typeface="+mj-lt"/>
                <a:cs typeface="+mj-lt"/>
              </a:rPr>
            </a:br>
            <a:br>
              <a:rPr lang="en-GB" sz="2000" i="0">
                <a:latin typeface="Avenir Next LT Pro"/>
                <a:ea typeface="+mj-lt"/>
                <a:cs typeface="+mj-lt"/>
              </a:rPr>
            </a:br>
            <a:r>
              <a:rPr lang="en-GB" sz="2000" i="0">
                <a:latin typeface="Avenir Next LT Pro"/>
                <a:ea typeface="+mj-lt"/>
                <a:cs typeface="+mj-lt"/>
              </a:rPr>
              <a:t>One represents the </a:t>
            </a:r>
            <a:r>
              <a:rPr lang="en-GB" sz="2000" b="1" i="0">
                <a:latin typeface="Avenir Next LT Pro"/>
                <a:ea typeface="+mj-lt"/>
                <a:cs typeface="+mj-lt"/>
              </a:rPr>
              <a:t>basis </a:t>
            </a:r>
            <a:r>
              <a:rPr lang="en-GB" sz="2000" i="0">
                <a:latin typeface="Avenir Next LT Pro"/>
                <a:ea typeface="+mj-lt"/>
                <a:cs typeface="+mj-lt"/>
              </a:rPr>
              <a:t>of the image and the other represents </a:t>
            </a:r>
            <a:r>
              <a:rPr lang="en-GB" sz="2000" b="1" i="0">
                <a:latin typeface="Avenir Next LT Pro"/>
                <a:ea typeface="+mj-lt"/>
                <a:cs typeface="+mj-lt"/>
              </a:rPr>
              <a:t>coefficient.</a:t>
            </a:r>
            <a:br>
              <a:rPr lang="en-GB" sz="2000" b="1" i="0">
                <a:latin typeface="Avenir Next LT Pro"/>
                <a:ea typeface="+mj-lt"/>
                <a:cs typeface="+mj-lt"/>
              </a:rPr>
            </a:br>
            <a:br>
              <a:rPr lang="en-GB" sz="2000" b="1" i="0">
                <a:latin typeface="Avenir Next LT Pro"/>
                <a:ea typeface="+mj-lt"/>
                <a:cs typeface="+mj-lt"/>
              </a:rPr>
            </a:br>
            <a:r>
              <a:rPr lang="en-GB" sz="2000" i="0">
                <a:latin typeface="Avenir Next LT Pro"/>
                <a:ea typeface="+mj-lt"/>
                <a:cs typeface="+mj-lt"/>
              </a:rPr>
              <a:t>By decomposing the image matrix in this way, the noise can be separated from the useful information in the images.</a:t>
            </a:r>
            <a:br>
              <a:rPr lang="en-GB" sz="2000" i="0">
                <a:latin typeface="Avenir Next LT Pro"/>
                <a:ea typeface="+mj-lt"/>
                <a:cs typeface="+mj-lt"/>
              </a:rPr>
            </a:br>
            <a:br>
              <a:rPr lang="en-GB" sz="2000" i="0">
                <a:latin typeface="Avenir Next LT Pro"/>
                <a:ea typeface="+mj-lt"/>
                <a:cs typeface="+mj-lt"/>
              </a:rPr>
            </a:br>
            <a:br>
              <a:rPr lang="en-GB" sz="2000" i="0">
                <a:latin typeface="Avenir Next LT Pro"/>
                <a:ea typeface="+mj-lt"/>
                <a:cs typeface="+mj-lt"/>
              </a:rPr>
            </a:br>
            <a:br>
              <a:rPr lang="en-GB" sz="2000" b="1" i="0">
                <a:latin typeface="Avenir Next LT Pro"/>
                <a:ea typeface="+mj-lt"/>
                <a:cs typeface="+mj-lt"/>
              </a:rPr>
            </a:br>
            <a:br>
              <a:rPr lang="en-GB" sz="2000" b="1" i="0">
                <a:latin typeface="Avenir Next LT Pro"/>
                <a:ea typeface="+mj-lt"/>
                <a:cs typeface="+mj-lt"/>
              </a:rPr>
            </a:br>
            <a:endParaRPr lang="en-GB" sz="2000" b="1" i="0">
              <a:latin typeface="Avenir Next LT Pro"/>
              <a:ea typeface="+mj-lt"/>
              <a:cs typeface="+mj-lt"/>
            </a:endParaRPr>
          </a:p>
        </p:txBody>
      </p:sp>
      <p:sp>
        <p:nvSpPr>
          <p:cNvPr id="3" name="Text Placeholder 2">
            <a:extLst>
              <a:ext uri="{FF2B5EF4-FFF2-40B4-BE49-F238E27FC236}">
                <a16:creationId xmlns:a16="http://schemas.microsoft.com/office/drawing/2014/main" id="{0C78ABF9-E5CB-1128-6914-02F6B1520794}"/>
              </a:ext>
            </a:extLst>
          </p:cNvPr>
          <p:cNvSpPr>
            <a:spLocks noGrp="1"/>
          </p:cNvSpPr>
          <p:nvPr>
            <p:ph type="body" idx="1"/>
          </p:nvPr>
        </p:nvSpPr>
        <p:spPr>
          <a:xfrm>
            <a:off x="722081" y="394372"/>
            <a:ext cx="10671048" cy="822960"/>
          </a:xfrm>
        </p:spPr>
        <p:txBody>
          <a:bodyPr>
            <a:normAutofit fontScale="92500" lnSpcReduction="20000"/>
          </a:bodyPr>
          <a:lstStyle/>
          <a:p>
            <a:r>
              <a:rPr lang="en-GB" sz="5400">
                <a:latin typeface="Sitka Banner"/>
              </a:rPr>
              <a:t>Non-Negative Matrix Factorization</a:t>
            </a:r>
            <a:endParaRPr lang="en-GB"/>
          </a:p>
        </p:txBody>
      </p:sp>
    </p:spTree>
    <p:extLst>
      <p:ext uri="{BB962C8B-B14F-4D97-AF65-F5344CB8AC3E}">
        <p14:creationId xmlns:p14="http://schemas.microsoft.com/office/powerpoint/2010/main" val="330259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9E92C-AEA9-F629-9505-F6A0FB7F545F}"/>
              </a:ext>
            </a:extLst>
          </p:cNvPr>
          <p:cNvSpPr>
            <a:spLocks noGrp="1"/>
          </p:cNvSpPr>
          <p:nvPr>
            <p:ph type="title"/>
          </p:nvPr>
        </p:nvSpPr>
        <p:spPr>
          <a:xfrm>
            <a:off x="640896" y="758952"/>
            <a:ext cx="4732857" cy="4754880"/>
          </a:xfrm>
        </p:spPr>
        <p:txBody>
          <a:bodyPr/>
          <a:lstStyle/>
          <a:p>
            <a:r>
              <a:rPr lang="en-GB"/>
              <a:t>Decomposition Methods</a:t>
            </a:r>
            <a:br>
              <a:rPr lang="en-GB"/>
            </a:br>
            <a:r>
              <a:rPr lang="en-GB"/>
              <a:t> used:</a:t>
            </a:r>
          </a:p>
        </p:txBody>
      </p:sp>
      <p:graphicFrame>
        <p:nvGraphicFramePr>
          <p:cNvPr id="5" name="Content Placeholder 2">
            <a:extLst>
              <a:ext uri="{FF2B5EF4-FFF2-40B4-BE49-F238E27FC236}">
                <a16:creationId xmlns:a16="http://schemas.microsoft.com/office/drawing/2014/main" id="{E27411E5-B92E-D740-0F2D-3C262F1662BA}"/>
              </a:ext>
            </a:extLst>
          </p:cNvPr>
          <p:cNvGraphicFramePr>
            <a:graphicFrameLocks noGrp="1"/>
          </p:cNvGraphicFramePr>
          <p:nvPr>
            <p:ph idx="1"/>
            <p:extLst>
              <p:ext uri="{D42A27DB-BD31-4B8C-83A1-F6EECF244321}">
                <p14:modId xmlns:p14="http://schemas.microsoft.com/office/powerpoint/2010/main" val="640700926"/>
              </p:ext>
            </p:extLst>
          </p:nvPr>
        </p:nvGraphicFramePr>
        <p:xfrm>
          <a:off x="5968819" y="758952"/>
          <a:ext cx="5451155" cy="4754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222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41AA-710C-B65F-7B19-70DFF6788CFC}"/>
              </a:ext>
            </a:extLst>
          </p:cNvPr>
          <p:cNvSpPr>
            <a:spLocks noGrp="1"/>
          </p:cNvSpPr>
          <p:nvPr>
            <p:ph type="title"/>
          </p:nvPr>
        </p:nvSpPr>
        <p:spPr>
          <a:xfrm>
            <a:off x="762525" y="590541"/>
            <a:ext cx="10666949" cy="760900"/>
          </a:xfrm>
        </p:spPr>
        <p:txBody>
          <a:bodyPr>
            <a:normAutofit fontScale="90000"/>
          </a:bodyPr>
          <a:lstStyle/>
          <a:p>
            <a:r>
              <a:rPr lang="en-GB"/>
              <a:t>Mathematical equation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E9A7BC0-1D6A-514D-38DB-9B86FC4091C9}"/>
                  </a:ext>
                </a:extLst>
              </p:cNvPr>
              <p:cNvSpPr>
                <a:spLocks noGrp="1"/>
              </p:cNvSpPr>
              <p:nvPr>
                <p:ph type="body" idx="1"/>
              </p:nvPr>
            </p:nvSpPr>
            <p:spPr>
              <a:xfrm>
                <a:off x="665361" y="1476341"/>
                <a:ext cx="10671048" cy="4930275"/>
              </a:xfrm>
            </p:spPr>
            <p:txBody>
              <a:bodyPr/>
              <a:lstStyle/>
              <a:p>
                <a:r>
                  <a:rPr lang="en-GB" i="0"/>
                  <a:t>Given a non-negative matrix </a:t>
                </a:r>
                <a14:m>
                  <m:oMath xmlns:m="http://schemas.openxmlformats.org/officeDocument/2006/math">
                    <m:r>
                      <m:rPr>
                        <m:sty m:val="p"/>
                      </m:rPr>
                      <a:rPr lang="en-GB" i="0" smtClean="0">
                        <a:latin typeface="Cambria Math" panose="02040503050406030204" pitchFamily="18" charset="0"/>
                      </a:rPr>
                      <m:t>A</m:t>
                    </m:r>
                  </m:oMath>
                </a14:m>
                <a:r>
                  <a:rPr lang="en-GB" i="0"/>
                  <a:t>  of size </a:t>
                </a:r>
                <a14:m>
                  <m:oMath xmlns:m="http://schemas.openxmlformats.org/officeDocument/2006/math">
                    <m:r>
                      <m:rPr>
                        <m:sty m:val="p"/>
                      </m:rPr>
                      <a:rPr lang="en-IN" b="0" i="0" smtClean="0">
                        <a:latin typeface="Cambria Math" panose="02040503050406030204" pitchFamily="18" charset="0"/>
                      </a:rPr>
                      <m:t>m</m:t>
                    </m:r>
                    <m:r>
                      <a:rPr lang="en-IN" b="0" i="0" smtClean="0">
                        <a:latin typeface="Cambria Math" panose="02040503050406030204" pitchFamily="18" charset="0"/>
                      </a:rPr>
                      <m:t>×</m:t>
                    </m:r>
                    <m:r>
                      <m:rPr>
                        <m:sty m:val="p"/>
                      </m:rPr>
                      <a:rPr lang="en-IN" b="0" i="0" smtClean="0">
                        <a:latin typeface="Cambria Math" panose="02040503050406030204" pitchFamily="18" charset="0"/>
                      </a:rPr>
                      <m:t>n</m:t>
                    </m:r>
                    <m:r>
                      <m:rPr>
                        <m:nor/>
                      </m:rPr>
                      <a:rPr lang="en-IN" b="0" i="0" smtClean="0">
                        <a:latin typeface="Cambria Math" panose="02040503050406030204" pitchFamily="18" charset="0"/>
                      </a:rPr>
                      <m:t>,</m:t>
                    </m:r>
                  </m:oMath>
                </a14:m>
                <a:r>
                  <a:rPr lang="en-GB" i="0"/>
                  <a:t> NMF finds two non-negative matrices W of size </a:t>
                </a:r>
                <a14:m>
                  <m:oMath xmlns:m="http://schemas.openxmlformats.org/officeDocument/2006/math">
                    <m:r>
                      <m:rPr>
                        <m:sty m:val="p"/>
                      </m:rPr>
                      <a:rPr lang="en-IN" i="0">
                        <a:latin typeface="Cambria Math" panose="02040503050406030204" pitchFamily="18" charset="0"/>
                      </a:rPr>
                      <m:t>m</m:t>
                    </m:r>
                    <m:r>
                      <a:rPr lang="en-IN" i="0">
                        <a:latin typeface="Cambria Math" panose="02040503050406030204" pitchFamily="18" charset="0"/>
                      </a:rPr>
                      <m:t>×</m:t>
                    </m:r>
                    <m:r>
                      <m:rPr>
                        <m:sty m:val="p"/>
                      </m:rPr>
                      <a:rPr lang="en-IN" b="0" i="0" smtClean="0">
                        <a:latin typeface="Cambria Math" panose="02040503050406030204" pitchFamily="18" charset="0"/>
                      </a:rPr>
                      <m:t>k</m:t>
                    </m:r>
                    <m:r>
                      <a:rPr lang="en-IN" b="0" i="0" smtClean="0">
                        <a:latin typeface="Cambria Math" panose="02040503050406030204" pitchFamily="18" charset="0"/>
                      </a:rPr>
                      <m:t> </m:t>
                    </m:r>
                  </m:oMath>
                </a14:m>
                <a:r>
                  <a:rPr lang="en-GB" i="0"/>
                  <a:t>and H of size </a:t>
                </a:r>
                <a14:m>
                  <m:oMath xmlns:m="http://schemas.openxmlformats.org/officeDocument/2006/math">
                    <m:r>
                      <m:rPr>
                        <m:sty m:val="p"/>
                      </m:rPr>
                      <a:rPr lang="en-IN" b="0" i="0" smtClean="0">
                        <a:latin typeface="Cambria Math" panose="02040503050406030204" pitchFamily="18" charset="0"/>
                      </a:rPr>
                      <m:t>k</m:t>
                    </m:r>
                    <m:r>
                      <a:rPr lang="en-IN" i="0">
                        <a:latin typeface="Cambria Math" panose="02040503050406030204" pitchFamily="18" charset="0"/>
                      </a:rPr>
                      <m:t>×</m:t>
                    </m:r>
                    <m:r>
                      <m:rPr>
                        <m:sty m:val="p"/>
                      </m:rPr>
                      <a:rPr lang="en-IN" i="0" smtClean="0">
                        <a:latin typeface="Cambria Math" panose="02040503050406030204" pitchFamily="18" charset="0"/>
                      </a:rPr>
                      <m:t>n</m:t>
                    </m:r>
                  </m:oMath>
                </a14:m>
                <a:r>
                  <a:rPr lang="en-GB" i="0"/>
                  <a:t> such that:</a:t>
                </a:r>
              </a:p>
              <a:p>
                <a:endParaRPr lang="en-GB" i="0"/>
              </a:p>
              <a:p>
                <a:pPr/>
                <a14:m>
                  <m:oMathPara xmlns:m="http://schemas.openxmlformats.org/officeDocument/2006/math">
                    <m:oMathParaPr>
                      <m:jc m:val="left"/>
                    </m:oMathParaPr>
                    <m:oMath xmlns:m="http://schemas.openxmlformats.org/officeDocument/2006/math">
                      <m:r>
                        <m:rPr>
                          <m:sty m:val="p"/>
                        </m:rPr>
                        <a:rPr lang="en-GB" i="0" dirty="0" smtClean="0">
                          <a:latin typeface="Cambria Math" panose="02040503050406030204" pitchFamily="18" charset="0"/>
                        </a:rPr>
                        <m:t>A</m:t>
                      </m:r>
                      <m:r>
                        <a:rPr lang="en-GB" i="0" dirty="0" smtClean="0">
                          <a:latin typeface="Cambria Math" panose="02040503050406030204" pitchFamily="18" charset="0"/>
                        </a:rPr>
                        <m:t>≈</m:t>
                      </m:r>
                      <m:r>
                        <m:rPr>
                          <m:sty m:val="p"/>
                        </m:rPr>
                        <a:rPr lang="en-IN" b="0" i="0" dirty="0" smtClean="0">
                          <a:latin typeface="Cambria Math" panose="02040503050406030204" pitchFamily="18" charset="0"/>
                        </a:rPr>
                        <m:t>W</m:t>
                      </m:r>
                      <m:r>
                        <a:rPr lang="en-IN" b="0" i="0" dirty="0" smtClean="0">
                          <a:latin typeface="Cambria Math" panose="02040503050406030204" pitchFamily="18" charset="0"/>
                        </a:rPr>
                        <m:t>∗</m:t>
                      </m:r>
                      <m:r>
                        <m:rPr>
                          <m:sty m:val="p"/>
                        </m:rPr>
                        <a:rPr lang="en-IN" b="0" i="0" dirty="0" smtClean="0">
                          <a:latin typeface="Cambria Math" panose="02040503050406030204" pitchFamily="18" charset="0"/>
                        </a:rPr>
                        <m:t>H</m:t>
                      </m:r>
                    </m:oMath>
                  </m:oMathPara>
                </a14:m>
                <a:endParaRPr lang="en-IN" b="0" i="0"/>
              </a:p>
              <a:p>
                <a:r>
                  <a:rPr lang="en-GB" i="0"/>
                  <a:t>Where k is the rank of the approximation.</a:t>
                </a:r>
              </a:p>
              <a:p>
                <a:endParaRPr lang="en-GB" i="0"/>
              </a:p>
              <a:p>
                <a:r>
                  <a:rPr lang="en-US" i="0"/>
                  <a:t>By minimizing the approximation error, NMF finds the two non-negative matrices W and H that best approximate the original matrix A.</a:t>
                </a:r>
                <a:endParaRPr lang="en-GB" i="0"/>
              </a:p>
              <a:p>
                <a:endParaRPr lang="en-GB" i="0"/>
              </a:p>
              <a:p>
                <a:endParaRPr lang="en-GB" i="0"/>
              </a:p>
              <a:p>
                <a:endParaRPr lang="en-GB" i="0"/>
              </a:p>
            </p:txBody>
          </p:sp>
        </mc:Choice>
        <mc:Fallback xmlns="">
          <p:sp>
            <p:nvSpPr>
              <p:cNvPr id="3" name="Text Placeholder 2">
                <a:extLst>
                  <a:ext uri="{FF2B5EF4-FFF2-40B4-BE49-F238E27FC236}">
                    <a16:creationId xmlns:a16="http://schemas.microsoft.com/office/drawing/2014/main" id="{6E9A7BC0-1D6A-514D-38DB-9B86FC4091C9}"/>
                  </a:ext>
                </a:extLst>
              </p:cNvPr>
              <p:cNvSpPr>
                <a:spLocks noGrp="1" noRot="1" noChangeAspect="1" noMove="1" noResize="1" noEditPoints="1" noAdjustHandles="1" noChangeArrowheads="1" noChangeShapeType="1" noTextEdit="1"/>
              </p:cNvSpPr>
              <p:nvPr>
                <p:ph type="body" idx="1"/>
              </p:nvPr>
            </p:nvSpPr>
            <p:spPr>
              <a:xfrm>
                <a:off x="665361" y="1476341"/>
                <a:ext cx="10671048" cy="4930275"/>
              </a:xfrm>
              <a:blipFill>
                <a:blip r:embed="rId2"/>
                <a:stretch>
                  <a:fillRect l="-571"/>
                </a:stretch>
              </a:blipFill>
            </p:spPr>
            <p:txBody>
              <a:bodyPr/>
              <a:lstStyle/>
              <a:p>
                <a:r>
                  <a:rPr lang="en-US">
                    <a:noFill/>
                  </a:rPr>
                  <a:t> </a:t>
                </a:r>
              </a:p>
            </p:txBody>
          </p:sp>
        </mc:Fallback>
      </mc:AlternateContent>
      <p:pic>
        <p:nvPicPr>
          <p:cNvPr id="4" name="Picture 4">
            <a:extLst>
              <a:ext uri="{FF2B5EF4-FFF2-40B4-BE49-F238E27FC236}">
                <a16:creationId xmlns:a16="http://schemas.microsoft.com/office/drawing/2014/main" id="{D4834696-CEEF-1C95-7635-34701AF7DD0D}"/>
              </a:ext>
            </a:extLst>
          </p:cNvPr>
          <p:cNvPicPr>
            <a:picLocks noChangeAspect="1"/>
          </p:cNvPicPr>
          <p:nvPr/>
        </p:nvPicPr>
        <p:blipFill>
          <a:blip r:embed="rId3"/>
          <a:stretch>
            <a:fillRect/>
          </a:stretch>
        </p:blipFill>
        <p:spPr>
          <a:xfrm>
            <a:off x="7080748" y="4519954"/>
            <a:ext cx="5152464" cy="2335305"/>
          </a:xfrm>
          <a:prstGeom prst="rect">
            <a:avLst/>
          </a:prstGeom>
        </p:spPr>
      </p:pic>
      <p:sp>
        <p:nvSpPr>
          <p:cNvPr id="5" name="TextBox 4">
            <a:extLst>
              <a:ext uri="{FF2B5EF4-FFF2-40B4-BE49-F238E27FC236}">
                <a16:creationId xmlns:a16="http://schemas.microsoft.com/office/drawing/2014/main" id="{EFF4EC33-ABBB-8FBD-A14D-685EA0E28142}"/>
              </a:ext>
            </a:extLst>
          </p:cNvPr>
          <p:cNvSpPr txBox="1"/>
          <p:nvPr/>
        </p:nvSpPr>
        <p:spPr>
          <a:xfrm>
            <a:off x="5613400" y="33062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k ≤ min(m,n)</a:t>
            </a:r>
            <a:endParaRPr lang="en-US"/>
          </a:p>
        </p:txBody>
      </p:sp>
    </p:spTree>
    <p:extLst>
      <p:ext uri="{BB962C8B-B14F-4D97-AF65-F5344CB8AC3E}">
        <p14:creationId xmlns:p14="http://schemas.microsoft.com/office/powerpoint/2010/main" val="3200977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Timeline&#10;&#10;Description automatically generated">
            <a:extLst>
              <a:ext uri="{FF2B5EF4-FFF2-40B4-BE49-F238E27FC236}">
                <a16:creationId xmlns:a16="http://schemas.microsoft.com/office/drawing/2014/main" id="{5D810632-9D14-FFDD-DB58-FC1196D183CE}"/>
              </a:ext>
            </a:extLst>
          </p:cNvPr>
          <p:cNvPicPr>
            <a:picLocks noChangeAspect="1"/>
          </p:cNvPicPr>
          <p:nvPr/>
        </p:nvPicPr>
        <p:blipFill>
          <a:blip r:embed="rId2"/>
          <a:stretch>
            <a:fillRect/>
          </a:stretch>
        </p:blipFill>
        <p:spPr>
          <a:xfrm>
            <a:off x="201562" y="162634"/>
            <a:ext cx="11536925" cy="6508152"/>
          </a:xfrm>
          <a:prstGeom prst="rect">
            <a:avLst/>
          </a:prstGeom>
        </p:spPr>
      </p:pic>
      <p:pic>
        <p:nvPicPr>
          <p:cNvPr id="7" name="Picture 7">
            <a:extLst>
              <a:ext uri="{FF2B5EF4-FFF2-40B4-BE49-F238E27FC236}">
                <a16:creationId xmlns:a16="http://schemas.microsoft.com/office/drawing/2014/main" id="{ADC4C6FD-4D9C-4D23-939C-9DF55F977516}"/>
              </a:ext>
            </a:extLst>
          </p:cNvPr>
          <p:cNvPicPr>
            <a:picLocks noChangeAspect="1"/>
          </p:cNvPicPr>
          <p:nvPr/>
        </p:nvPicPr>
        <p:blipFill>
          <a:blip r:embed="rId3"/>
          <a:stretch>
            <a:fillRect/>
          </a:stretch>
        </p:blipFill>
        <p:spPr>
          <a:xfrm>
            <a:off x="2745657" y="5116434"/>
            <a:ext cx="1686233" cy="1565841"/>
          </a:xfrm>
          <a:prstGeom prst="rect">
            <a:avLst/>
          </a:prstGeom>
        </p:spPr>
      </p:pic>
      <p:pic>
        <p:nvPicPr>
          <p:cNvPr id="8" name="Picture 8">
            <a:extLst>
              <a:ext uri="{FF2B5EF4-FFF2-40B4-BE49-F238E27FC236}">
                <a16:creationId xmlns:a16="http://schemas.microsoft.com/office/drawing/2014/main" id="{A1512F22-BEB9-A2DC-E02E-207B29D78C21}"/>
              </a:ext>
            </a:extLst>
          </p:cNvPr>
          <p:cNvPicPr>
            <a:picLocks noChangeAspect="1"/>
          </p:cNvPicPr>
          <p:nvPr/>
        </p:nvPicPr>
        <p:blipFill>
          <a:blip r:embed="rId4"/>
          <a:stretch>
            <a:fillRect/>
          </a:stretch>
        </p:blipFill>
        <p:spPr>
          <a:xfrm>
            <a:off x="4269658" y="5099919"/>
            <a:ext cx="1815281" cy="1506693"/>
          </a:xfrm>
          <a:prstGeom prst="rect">
            <a:avLst/>
          </a:prstGeom>
        </p:spPr>
      </p:pic>
      <p:pic>
        <p:nvPicPr>
          <p:cNvPr id="9" name="Picture 9">
            <a:extLst>
              <a:ext uri="{FF2B5EF4-FFF2-40B4-BE49-F238E27FC236}">
                <a16:creationId xmlns:a16="http://schemas.microsoft.com/office/drawing/2014/main" id="{07334C3E-6BED-EB05-8909-7FB04630CB8D}"/>
              </a:ext>
            </a:extLst>
          </p:cNvPr>
          <p:cNvPicPr>
            <a:picLocks noChangeAspect="1"/>
          </p:cNvPicPr>
          <p:nvPr/>
        </p:nvPicPr>
        <p:blipFill>
          <a:blip r:embed="rId5"/>
          <a:stretch>
            <a:fillRect/>
          </a:stretch>
        </p:blipFill>
        <p:spPr>
          <a:xfrm>
            <a:off x="5971867" y="5079546"/>
            <a:ext cx="1766121" cy="1510568"/>
          </a:xfrm>
          <a:prstGeom prst="rect">
            <a:avLst/>
          </a:prstGeom>
        </p:spPr>
      </p:pic>
      <p:pic>
        <p:nvPicPr>
          <p:cNvPr id="10" name="Picture 10" descr="A picture containing light&#10;&#10;Description automatically generated">
            <a:extLst>
              <a:ext uri="{FF2B5EF4-FFF2-40B4-BE49-F238E27FC236}">
                <a16:creationId xmlns:a16="http://schemas.microsoft.com/office/drawing/2014/main" id="{C5A3645B-E1A3-0DAD-8132-3ECC9EF540AE}"/>
              </a:ext>
            </a:extLst>
          </p:cNvPr>
          <p:cNvPicPr>
            <a:picLocks noChangeAspect="1"/>
          </p:cNvPicPr>
          <p:nvPr/>
        </p:nvPicPr>
        <p:blipFill>
          <a:blip r:embed="rId6"/>
          <a:stretch>
            <a:fillRect/>
          </a:stretch>
        </p:blipFill>
        <p:spPr>
          <a:xfrm>
            <a:off x="7735528" y="5102338"/>
            <a:ext cx="1784556" cy="1495711"/>
          </a:xfrm>
          <a:prstGeom prst="rect">
            <a:avLst/>
          </a:prstGeom>
        </p:spPr>
      </p:pic>
      <p:pic>
        <p:nvPicPr>
          <p:cNvPr id="11" name="Picture 11">
            <a:extLst>
              <a:ext uri="{FF2B5EF4-FFF2-40B4-BE49-F238E27FC236}">
                <a16:creationId xmlns:a16="http://schemas.microsoft.com/office/drawing/2014/main" id="{9AB088F8-DC58-FC99-09BA-177176980102}"/>
              </a:ext>
            </a:extLst>
          </p:cNvPr>
          <p:cNvPicPr>
            <a:picLocks noChangeAspect="1"/>
          </p:cNvPicPr>
          <p:nvPr/>
        </p:nvPicPr>
        <p:blipFill>
          <a:blip r:embed="rId7"/>
          <a:stretch>
            <a:fillRect/>
          </a:stretch>
        </p:blipFill>
        <p:spPr>
          <a:xfrm>
            <a:off x="9382432" y="5107260"/>
            <a:ext cx="1737983" cy="1469049"/>
          </a:xfrm>
          <a:prstGeom prst="rect">
            <a:avLst/>
          </a:prstGeom>
        </p:spPr>
      </p:pic>
      <p:sp>
        <p:nvSpPr>
          <p:cNvPr id="13" name="TextBox 12">
            <a:extLst>
              <a:ext uri="{FF2B5EF4-FFF2-40B4-BE49-F238E27FC236}">
                <a16:creationId xmlns:a16="http://schemas.microsoft.com/office/drawing/2014/main" id="{CEA18F4A-779E-D974-675B-F672BAB53230}"/>
              </a:ext>
            </a:extLst>
          </p:cNvPr>
          <p:cNvSpPr txBox="1"/>
          <p:nvPr/>
        </p:nvSpPr>
        <p:spPr>
          <a:xfrm>
            <a:off x="4492113" y="1499419"/>
            <a:ext cx="35150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i="1">
                <a:latin typeface="Sitka Banner"/>
              </a:rPr>
              <a:t>Gaussian Noise</a:t>
            </a:r>
          </a:p>
        </p:txBody>
      </p:sp>
    </p:spTree>
    <p:extLst>
      <p:ext uri="{BB962C8B-B14F-4D97-AF65-F5344CB8AC3E}">
        <p14:creationId xmlns:p14="http://schemas.microsoft.com/office/powerpoint/2010/main" val="691341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shape&#10;&#10;Description automatically generated">
            <a:extLst>
              <a:ext uri="{FF2B5EF4-FFF2-40B4-BE49-F238E27FC236}">
                <a16:creationId xmlns:a16="http://schemas.microsoft.com/office/drawing/2014/main" id="{7AB6EB20-2998-A77D-D526-52BFC7BC804D}"/>
              </a:ext>
            </a:extLst>
          </p:cNvPr>
          <p:cNvPicPr>
            <a:picLocks noChangeAspect="1"/>
          </p:cNvPicPr>
          <p:nvPr/>
        </p:nvPicPr>
        <p:blipFill>
          <a:blip r:embed="rId2"/>
          <a:stretch>
            <a:fillRect/>
          </a:stretch>
        </p:blipFill>
        <p:spPr>
          <a:xfrm>
            <a:off x="1528916" y="488848"/>
            <a:ext cx="8175522" cy="2058013"/>
          </a:xfrm>
          <a:prstGeom prst="rect">
            <a:avLst/>
          </a:prstGeom>
        </p:spPr>
      </p:pic>
      <p:graphicFrame>
        <p:nvGraphicFramePr>
          <p:cNvPr id="5" name="Table 4">
            <a:extLst>
              <a:ext uri="{FF2B5EF4-FFF2-40B4-BE49-F238E27FC236}">
                <a16:creationId xmlns:a16="http://schemas.microsoft.com/office/drawing/2014/main" id="{3D3E8D50-5DAB-A441-8428-7915B3077974}"/>
              </a:ext>
            </a:extLst>
          </p:cNvPr>
          <p:cNvGraphicFramePr>
            <a:graphicFrameLocks noGrp="1"/>
          </p:cNvGraphicFramePr>
          <p:nvPr/>
        </p:nvGraphicFramePr>
        <p:xfrm>
          <a:off x="775526" y="2809029"/>
          <a:ext cx="9656610" cy="3396786"/>
        </p:xfrm>
        <a:graphic>
          <a:graphicData uri="http://schemas.openxmlformats.org/drawingml/2006/table">
            <a:tbl>
              <a:tblPr firstRow="1" bandRow="1">
                <a:tableStyleId>{5C22544A-7EE6-4342-B048-85BDC9FD1C3A}</a:tableStyleId>
              </a:tblPr>
              <a:tblGrid>
                <a:gridCol w="1609435">
                  <a:extLst>
                    <a:ext uri="{9D8B030D-6E8A-4147-A177-3AD203B41FA5}">
                      <a16:colId xmlns:a16="http://schemas.microsoft.com/office/drawing/2014/main" val="531593017"/>
                    </a:ext>
                  </a:extLst>
                </a:gridCol>
                <a:gridCol w="1609435">
                  <a:extLst>
                    <a:ext uri="{9D8B030D-6E8A-4147-A177-3AD203B41FA5}">
                      <a16:colId xmlns:a16="http://schemas.microsoft.com/office/drawing/2014/main" val="3213510797"/>
                    </a:ext>
                  </a:extLst>
                </a:gridCol>
                <a:gridCol w="1609435">
                  <a:extLst>
                    <a:ext uri="{9D8B030D-6E8A-4147-A177-3AD203B41FA5}">
                      <a16:colId xmlns:a16="http://schemas.microsoft.com/office/drawing/2014/main" val="4068580277"/>
                    </a:ext>
                  </a:extLst>
                </a:gridCol>
                <a:gridCol w="1609435">
                  <a:extLst>
                    <a:ext uri="{9D8B030D-6E8A-4147-A177-3AD203B41FA5}">
                      <a16:colId xmlns:a16="http://schemas.microsoft.com/office/drawing/2014/main" val="2413662315"/>
                    </a:ext>
                  </a:extLst>
                </a:gridCol>
                <a:gridCol w="1609435">
                  <a:extLst>
                    <a:ext uri="{9D8B030D-6E8A-4147-A177-3AD203B41FA5}">
                      <a16:colId xmlns:a16="http://schemas.microsoft.com/office/drawing/2014/main" val="4019724279"/>
                    </a:ext>
                  </a:extLst>
                </a:gridCol>
                <a:gridCol w="1609435">
                  <a:extLst>
                    <a:ext uri="{9D8B030D-6E8A-4147-A177-3AD203B41FA5}">
                      <a16:colId xmlns:a16="http://schemas.microsoft.com/office/drawing/2014/main" val="1596351860"/>
                    </a:ext>
                  </a:extLst>
                </a:gridCol>
              </a:tblGrid>
              <a:tr h="694366">
                <a:tc>
                  <a:txBody>
                    <a:bodyPr/>
                    <a:lstStyle/>
                    <a:p>
                      <a:r>
                        <a:rPr lang="en-GB"/>
                        <a:t>Noise Levels</a:t>
                      </a:r>
                    </a:p>
                  </a:txBody>
                  <a:tcPr/>
                </a:tc>
                <a:tc>
                  <a:txBody>
                    <a:bodyPr/>
                    <a:lstStyle/>
                    <a:p>
                      <a:r>
                        <a:rPr lang="en-GB"/>
                        <a:t>10%</a:t>
                      </a:r>
                    </a:p>
                  </a:txBody>
                  <a:tcPr/>
                </a:tc>
                <a:tc>
                  <a:txBody>
                    <a:bodyPr/>
                    <a:lstStyle/>
                    <a:p>
                      <a:r>
                        <a:rPr lang="en-GB"/>
                        <a:t>20%</a:t>
                      </a:r>
                    </a:p>
                  </a:txBody>
                  <a:tcPr/>
                </a:tc>
                <a:tc>
                  <a:txBody>
                    <a:bodyPr/>
                    <a:lstStyle/>
                    <a:p>
                      <a:r>
                        <a:rPr lang="en-GB"/>
                        <a:t>30%</a:t>
                      </a:r>
                    </a:p>
                  </a:txBody>
                  <a:tcPr/>
                </a:tc>
                <a:tc>
                  <a:txBody>
                    <a:bodyPr/>
                    <a:lstStyle/>
                    <a:p>
                      <a:r>
                        <a:rPr lang="en-GB"/>
                        <a:t>40%</a:t>
                      </a:r>
                    </a:p>
                  </a:txBody>
                  <a:tcPr/>
                </a:tc>
                <a:tc>
                  <a:txBody>
                    <a:bodyPr/>
                    <a:lstStyle/>
                    <a:p>
                      <a:r>
                        <a:rPr lang="en-GB"/>
                        <a:t>50%</a:t>
                      </a:r>
                    </a:p>
                  </a:txBody>
                  <a:tcPr/>
                </a:tc>
                <a:extLst>
                  <a:ext uri="{0D108BD9-81ED-4DB2-BD59-A6C34878D82A}">
                    <a16:rowId xmlns:a16="http://schemas.microsoft.com/office/drawing/2014/main" val="2957276124"/>
                  </a:ext>
                </a:extLst>
              </a:tr>
              <a:tr h="1351210">
                <a:tc>
                  <a:txBody>
                    <a:bodyPr/>
                    <a:lstStyle/>
                    <a:p>
                      <a:r>
                        <a:rPr lang="en-GB"/>
                        <a:t>Noisy</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12128200"/>
                  </a:ext>
                </a:extLst>
              </a:tr>
              <a:tr h="1351210">
                <a:tc>
                  <a:txBody>
                    <a:bodyPr/>
                    <a:lstStyle/>
                    <a:p>
                      <a:r>
                        <a:rPr lang="en-GB"/>
                        <a:t>Denoised</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36467855"/>
                  </a:ext>
                </a:extLst>
              </a:tr>
            </a:tbl>
          </a:graphicData>
        </a:graphic>
      </p:graphicFrame>
      <p:sp>
        <p:nvSpPr>
          <p:cNvPr id="6" name="TextBox 5">
            <a:extLst>
              <a:ext uri="{FF2B5EF4-FFF2-40B4-BE49-F238E27FC236}">
                <a16:creationId xmlns:a16="http://schemas.microsoft.com/office/drawing/2014/main" id="{3B20D57A-C5A8-2042-5AE2-7516CDA35494}"/>
              </a:ext>
            </a:extLst>
          </p:cNvPr>
          <p:cNvSpPr txBox="1"/>
          <p:nvPr/>
        </p:nvSpPr>
        <p:spPr>
          <a:xfrm>
            <a:off x="4289322" y="1167580"/>
            <a:ext cx="216309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i="1">
                <a:latin typeface="Sitka Banner"/>
              </a:rPr>
              <a:t>Salt And Pepper Noise</a:t>
            </a:r>
            <a:endParaRPr lang="en-GB" i="1">
              <a:latin typeface="Sitka Banner"/>
            </a:endParaRPr>
          </a:p>
        </p:txBody>
      </p:sp>
      <p:pic>
        <p:nvPicPr>
          <p:cNvPr id="3" name="Picture 3">
            <a:extLst>
              <a:ext uri="{FF2B5EF4-FFF2-40B4-BE49-F238E27FC236}">
                <a16:creationId xmlns:a16="http://schemas.microsoft.com/office/drawing/2014/main" id="{4F728B48-55E9-4B79-24FE-4F6224A43876}"/>
              </a:ext>
            </a:extLst>
          </p:cNvPr>
          <p:cNvPicPr>
            <a:picLocks noChangeAspect="1"/>
          </p:cNvPicPr>
          <p:nvPr/>
        </p:nvPicPr>
        <p:blipFill>
          <a:blip r:embed="rId3"/>
          <a:stretch>
            <a:fillRect/>
          </a:stretch>
        </p:blipFill>
        <p:spPr>
          <a:xfrm>
            <a:off x="2356021" y="3533758"/>
            <a:ext cx="1806146" cy="1262999"/>
          </a:xfrm>
          <a:prstGeom prst="rect">
            <a:avLst/>
          </a:prstGeom>
        </p:spPr>
      </p:pic>
      <p:pic>
        <p:nvPicPr>
          <p:cNvPr id="7" name="Picture 7" descr="A picture containing ground, hole&#10;&#10;Description automatically generated">
            <a:extLst>
              <a:ext uri="{FF2B5EF4-FFF2-40B4-BE49-F238E27FC236}">
                <a16:creationId xmlns:a16="http://schemas.microsoft.com/office/drawing/2014/main" id="{2C76D955-E869-E82B-CD57-87F5B152235D}"/>
              </a:ext>
            </a:extLst>
          </p:cNvPr>
          <p:cNvPicPr>
            <a:picLocks noChangeAspect="1"/>
          </p:cNvPicPr>
          <p:nvPr/>
        </p:nvPicPr>
        <p:blipFill>
          <a:blip r:embed="rId4"/>
          <a:stretch>
            <a:fillRect/>
          </a:stretch>
        </p:blipFill>
        <p:spPr>
          <a:xfrm>
            <a:off x="3910913" y="3458031"/>
            <a:ext cx="1867930" cy="1424750"/>
          </a:xfrm>
          <a:prstGeom prst="rect">
            <a:avLst/>
          </a:prstGeom>
        </p:spPr>
      </p:pic>
      <p:pic>
        <p:nvPicPr>
          <p:cNvPr id="8" name="Picture 8">
            <a:extLst>
              <a:ext uri="{FF2B5EF4-FFF2-40B4-BE49-F238E27FC236}">
                <a16:creationId xmlns:a16="http://schemas.microsoft.com/office/drawing/2014/main" id="{3CD3E239-FD2D-0C6F-0C6B-48781315AEE5}"/>
              </a:ext>
            </a:extLst>
          </p:cNvPr>
          <p:cNvPicPr>
            <a:picLocks noChangeAspect="1"/>
          </p:cNvPicPr>
          <p:nvPr/>
        </p:nvPicPr>
        <p:blipFill>
          <a:blip r:embed="rId5"/>
          <a:stretch>
            <a:fillRect/>
          </a:stretch>
        </p:blipFill>
        <p:spPr>
          <a:xfrm>
            <a:off x="5609966" y="3443654"/>
            <a:ext cx="1775254" cy="1350532"/>
          </a:xfrm>
          <a:prstGeom prst="rect">
            <a:avLst/>
          </a:prstGeom>
        </p:spPr>
      </p:pic>
      <p:pic>
        <p:nvPicPr>
          <p:cNvPr id="9" name="Picture 9">
            <a:extLst>
              <a:ext uri="{FF2B5EF4-FFF2-40B4-BE49-F238E27FC236}">
                <a16:creationId xmlns:a16="http://schemas.microsoft.com/office/drawing/2014/main" id="{3A1F67D2-BD4B-1366-E0EB-4896DE9D180B}"/>
              </a:ext>
            </a:extLst>
          </p:cNvPr>
          <p:cNvPicPr>
            <a:picLocks noChangeAspect="1"/>
          </p:cNvPicPr>
          <p:nvPr/>
        </p:nvPicPr>
        <p:blipFill>
          <a:blip r:embed="rId6"/>
          <a:stretch>
            <a:fillRect/>
          </a:stretch>
        </p:blipFill>
        <p:spPr>
          <a:xfrm>
            <a:off x="7206048" y="3433421"/>
            <a:ext cx="1559012" cy="1432778"/>
          </a:xfrm>
          <a:prstGeom prst="rect">
            <a:avLst/>
          </a:prstGeom>
        </p:spPr>
      </p:pic>
      <p:pic>
        <p:nvPicPr>
          <p:cNvPr id="10" name="Picture 10" descr="A picture containing hole&#10;&#10;Description automatically generated">
            <a:extLst>
              <a:ext uri="{FF2B5EF4-FFF2-40B4-BE49-F238E27FC236}">
                <a16:creationId xmlns:a16="http://schemas.microsoft.com/office/drawing/2014/main" id="{1B949A92-E2B9-09DA-42F7-62E8837AB80B}"/>
              </a:ext>
            </a:extLst>
          </p:cNvPr>
          <p:cNvPicPr>
            <a:picLocks noChangeAspect="1"/>
          </p:cNvPicPr>
          <p:nvPr/>
        </p:nvPicPr>
        <p:blipFill>
          <a:blip r:embed="rId7"/>
          <a:stretch>
            <a:fillRect/>
          </a:stretch>
        </p:blipFill>
        <p:spPr>
          <a:xfrm>
            <a:off x="8647669" y="3453279"/>
            <a:ext cx="1806148" cy="1351873"/>
          </a:xfrm>
          <a:prstGeom prst="rect">
            <a:avLst/>
          </a:prstGeom>
        </p:spPr>
      </p:pic>
      <p:pic>
        <p:nvPicPr>
          <p:cNvPr id="4" name="Picture 10">
            <a:extLst>
              <a:ext uri="{FF2B5EF4-FFF2-40B4-BE49-F238E27FC236}">
                <a16:creationId xmlns:a16="http://schemas.microsoft.com/office/drawing/2014/main" id="{BCF7A466-F0F8-012C-6408-B2615B609B06}"/>
              </a:ext>
            </a:extLst>
          </p:cNvPr>
          <p:cNvPicPr>
            <a:picLocks noChangeAspect="1"/>
          </p:cNvPicPr>
          <p:nvPr/>
        </p:nvPicPr>
        <p:blipFill>
          <a:blip r:embed="rId8"/>
          <a:stretch>
            <a:fillRect/>
          </a:stretch>
        </p:blipFill>
        <p:spPr>
          <a:xfrm>
            <a:off x="2253048" y="4802462"/>
            <a:ext cx="1806147" cy="1474968"/>
          </a:xfrm>
          <a:prstGeom prst="rect">
            <a:avLst/>
          </a:prstGeom>
        </p:spPr>
      </p:pic>
      <p:pic>
        <p:nvPicPr>
          <p:cNvPr id="11" name="Picture 11" descr="A picture containing text, blur&#10;&#10;Description automatically generated">
            <a:extLst>
              <a:ext uri="{FF2B5EF4-FFF2-40B4-BE49-F238E27FC236}">
                <a16:creationId xmlns:a16="http://schemas.microsoft.com/office/drawing/2014/main" id="{CAF7E5FA-F1A3-98FE-A273-8042950B9580}"/>
              </a:ext>
            </a:extLst>
          </p:cNvPr>
          <p:cNvPicPr>
            <a:picLocks noChangeAspect="1"/>
          </p:cNvPicPr>
          <p:nvPr/>
        </p:nvPicPr>
        <p:blipFill>
          <a:blip r:embed="rId9"/>
          <a:stretch>
            <a:fillRect/>
          </a:stretch>
        </p:blipFill>
        <p:spPr>
          <a:xfrm>
            <a:off x="3910913" y="4702794"/>
            <a:ext cx="1888525" cy="1468356"/>
          </a:xfrm>
          <a:prstGeom prst="rect">
            <a:avLst/>
          </a:prstGeom>
        </p:spPr>
      </p:pic>
      <p:pic>
        <p:nvPicPr>
          <p:cNvPr id="12" name="Picture 12">
            <a:extLst>
              <a:ext uri="{FF2B5EF4-FFF2-40B4-BE49-F238E27FC236}">
                <a16:creationId xmlns:a16="http://schemas.microsoft.com/office/drawing/2014/main" id="{3D399D60-E395-F6F6-5B44-588A9D04A7A7}"/>
              </a:ext>
            </a:extLst>
          </p:cNvPr>
          <p:cNvPicPr>
            <a:picLocks noChangeAspect="1"/>
          </p:cNvPicPr>
          <p:nvPr/>
        </p:nvPicPr>
        <p:blipFill>
          <a:blip r:embed="rId10"/>
          <a:stretch>
            <a:fillRect/>
          </a:stretch>
        </p:blipFill>
        <p:spPr>
          <a:xfrm>
            <a:off x="5589373" y="4703364"/>
            <a:ext cx="1795850" cy="1477517"/>
          </a:xfrm>
          <a:prstGeom prst="rect">
            <a:avLst/>
          </a:prstGeom>
        </p:spPr>
      </p:pic>
      <p:pic>
        <p:nvPicPr>
          <p:cNvPr id="13" name="Picture 13" descr="Background pattern&#10;&#10;Description automatically generated">
            <a:extLst>
              <a:ext uri="{FF2B5EF4-FFF2-40B4-BE49-F238E27FC236}">
                <a16:creationId xmlns:a16="http://schemas.microsoft.com/office/drawing/2014/main" id="{0C9D38A4-6A58-0757-5765-774296F71474}"/>
              </a:ext>
            </a:extLst>
          </p:cNvPr>
          <p:cNvPicPr>
            <a:picLocks noChangeAspect="1"/>
          </p:cNvPicPr>
          <p:nvPr/>
        </p:nvPicPr>
        <p:blipFill>
          <a:blip r:embed="rId11"/>
          <a:stretch>
            <a:fillRect/>
          </a:stretch>
        </p:blipFill>
        <p:spPr>
          <a:xfrm>
            <a:off x="7206047" y="4803798"/>
            <a:ext cx="1703175" cy="1369323"/>
          </a:xfrm>
          <a:prstGeom prst="rect">
            <a:avLst/>
          </a:prstGeom>
        </p:spPr>
      </p:pic>
      <p:pic>
        <p:nvPicPr>
          <p:cNvPr id="14" name="Picture 14" descr="Background pattern&#10;&#10;Description automatically generated">
            <a:extLst>
              <a:ext uri="{FF2B5EF4-FFF2-40B4-BE49-F238E27FC236}">
                <a16:creationId xmlns:a16="http://schemas.microsoft.com/office/drawing/2014/main" id="{16A56EE3-8962-3D8B-1E0C-89085E2893F3}"/>
              </a:ext>
            </a:extLst>
          </p:cNvPr>
          <p:cNvPicPr>
            <a:picLocks noChangeAspect="1"/>
          </p:cNvPicPr>
          <p:nvPr/>
        </p:nvPicPr>
        <p:blipFill>
          <a:blip r:embed="rId12"/>
          <a:stretch>
            <a:fillRect/>
          </a:stretch>
        </p:blipFill>
        <p:spPr>
          <a:xfrm>
            <a:off x="8647669" y="4747911"/>
            <a:ext cx="1878228" cy="1388422"/>
          </a:xfrm>
          <a:prstGeom prst="rect">
            <a:avLst/>
          </a:prstGeom>
        </p:spPr>
      </p:pic>
    </p:spTree>
    <p:extLst>
      <p:ext uri="{BB962C8B-B14F-4D97-AF65-F5344CB8AC3E}">
        <p14:creationId xmlns:p14="http://schemas.microsoft.com/office/powerpoint/2010/main" val="3577396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picture containing shape&#10;&#10;Description automatically generated">
            <a:extLst>
              <a:ext uri="{FF2B5EF4-FFF2-40B4-BE49-F238E27FC236}">
                <a16:creationId xmlns:a16="http://schemas.microsoft.com/office/drawing/2014/main" id="{20D8C0BA-8B82-4FA6-3509-1C248DB0EA3D}"/>
              </a:ext>
            </a:extLst>
          </p:cNvPr>
          <p:cNvPicPr>
            <a:picLocks noChangeAspect="1"/>
          </p:cNvPicPr>
          <p:nvPr/>
        </p:nvPicPr>
        <p:blipFill>
          <a:blip r:embed="rId2"/>
          <a:stretch>
            <a:fillRect/>
          </a:stretch>
        </p:blipFill>
        <p:spPr>
          <a:xfrm>
            <a:off x="1528916" y="488848"/>
            <a:ext cx="8175522" cy="2058013"/>
          </a:xfrm>
          <a:prstGeom prst="rect">
            <a:avLst/>
          </a:prstGeom>
        </p:spPr>
      </p:pic>
      <p:graphicFrame>
        <p:nvGraphicFramePr>
          <p:cNvPr id="6" name="Table 4">
            <a:extLst>
              <a:ext uri="{FF2B5EF4-FFF2-40B4-BE49-F238E27FC236}">
                <a16:creationId xmlns:a16="http://schemas.microsoft.com/office/drawing/2014/main" id="{BA12AC8E-FA28-C62D-BE58-432C88966764}"/>
              </a:ext>
            </a:extLst>
          </p:cNvPr>
          <p:cNvGraphicFramePr>
            <a:graphicFrameLocks noGrp="1"/>
          </p:cNvGraphicFramePr>
          <p:nvPr/>
        </p:nvGraphicFramePr>
        <p:xfrm>
          <a:off x="775526" y="2809029"/>
          <a:ext cx="9656610" cy="3396786"/>
        </p:xfrm>
        <a:graphic>
          <a:graphicData uri="http://schemas.openxmlformats.org/drawingml/2006/table">
            <a:tbl>
              <a:tblPr firstRow="1" bandRow="1">
                <a:tableStyleId>{5C22544A-7EE6-4342-B048-85BDC9FD1C3A}</a:tableStyleId>
              </a:tblPr>
              <a:tblGrid>
                <a:gridCol w="1609435">
                  <a:extLst>
                    <a:ext uri="{9D8B030D-6E8A-4147-A177-3AD203B41FA5}">
                      <a16:colId xmlns:a16="http://schemas.microsoft.com/office/drawing/2014/main" val="531593017"/>
                    </a:ext>
                  </a:extLst>
                </a:gridCol>
                <a:gridCol w="1609435">
                  <a:extLst>
                    <a:ext uri="{9D8B030D-6E8A-4147-A177-3AD203B41FA5}">
                      <a16:colId xmlns:a16="http://schemas.microsoft.com/office/drawing/2014/main" val="3213510797"/>
                    </a:ext>
                  </a:extLst>
                </a:gridCol>
                <a:gridCol w="1609435">
                  <a:extLst>
                    <a:ext uri="{9D8B030D-6E8A-4147-A177-3AD203B41FA5}">
                      <a16:colId xmlns:a16="http://schemas.microsoft.com/office/drawing/2014/main" val="4068580277"/>
                    </a:ext>
                  </a:extLst>
                </a:gridCol>
                <a:gridCol w="1609435">
                  <a:extLst>
                    <a:ext uri="{9D8B030D-6E8A-4147-A177-3AD203B41FA5}">
                      <a16:colId xmlns:a16="http://schemas.microsoft.com/office/drawing/2014/main" val="2413662315"/>
                    </a:ext>
                  </a:extLst>
                </a:gridCol>
                <a:gridCol w="1609435">
                  <a:extLst>
                    <a:ext uri="{9D8B030D-6E8A-4147-A177-3AD203B41FA5}">
                      <a16:colId xmlns:a16="http://schemas.microsoft.com/office/drawing/2014/main" val="4019724279"/>
                    </a:ext>
                  </a:extLst>
                </a:gridCol>
                <a:gridCol w="1609435">
                  <a:extLst>
                    <a:ext uri="{9D8B030D-6E8A-4147-A177-3AD203B41FA5}">
                      <a16:colId xmlns:a16="http://schemas.microsoft.com/office/drawing/2014/main" val="1596351860"/>
                    </a:ext>
                  </a:extLst>
                </a:gridCol>
              </a:tblGrid>
              <a:tr h="694366">
                <a:tc>
                  <a:txBody>
                    <a:bodyPr/>
                    <a:lstStyle/>
                    <a:p>
                      <a:r>
                        <a:rPr lang="en-GB"/>
                        <a:t>Noise Levels</a:t>
                      </a:r>
                    </a:p>
                  </a:txBody>
                  <a:tcPr/>
                </a:tc>
                <a:tc>
                  <a:txBody>
                    <a:bodyPr/>
                    <a:lstStyle/>
                    <a:p>
                      <a:r>
                        <a:rPr lang="en-GB"/>
                        <a:t>10%</a:t>
                      </a:r>
                    </a:p>
                  </a:txBody>
                  <a:tcPr/>
                </a:tc>
                <a:tc>
                  <a:txBody>
                    <a:bodyPr/>
                    <a:lstStyle/>
                    <a:p>
                      <a:r>
                        <a:rPr lang="en-GB"/>
                        <a:t>20%</a:t>
                      </a:r>
                    </a:p>
                  </a:txBody>
                  <a:tcPr/>
                </a:tc>
                <a:tc>
                  <a:txBody>
                    <a:bodyPr/>
                    <a:lstStyle/>
                    <a:p>
                      <a:r>
                        <a:rPr lang="en-GB"/>
                        <a:t>30%</a:t>
                      </a:r>
                    </a:p>
                  </a:txBody>
                  <a:tcPr/>
                </a:tc>
                <a:tc>
                  <a:txBody>
                    <a:bodyPr/>
                    <a:lstStyle/>
                    <a:p>
                      <a:r>
                        <a:rPr lang="en-GB"/>
                        <a:t>40%</a:t>
                      </a:r>
                    </a:p>
                  </a:txBody>
                  <a:tcPr/>
                </a:tc>
                <a:tc>
                  <a:txBody>
                    <a:bodyPr/>
                    <a:lstStyle/>
                    <a:p>
                      <a:r>
                        <a:rPr lang="en-GB"/>
                        <a:t>50%</a:t>
                      </a:r>
                    </a:p>
                  </a:txBody>
                  <a:tcPr/>
                </a:tc>
                <a:extLst>
                  <a:ext uri="{0D108BD9-81ED-4DB2-BD59-A6C34878D82A}">
                    <a16:rowId xmlns:a16="http://schemas.microsoft.com/office/drawing/2014/main" val="2957276124"/>
                  </a:ext>
                </a:extLst>
              </a:tr>
              <a:tr h="1351210">
                <a:tc>
                  <a:txBody>
                    <a:bodyPr/>
                    <a:lstStyle/>
                    <a:p>
                      <a:r>
                        <a:rPr lang="en-GB"/>
                        <a:t>Noisy</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12128200"/>
                  </a:ext>
                </a:extLst>
              </a:tr>
              <a:tr h="1351210">
                <a:tc>
                  <a:txBody>
                    <a:bodyPr/>
                    <a:lstStyle/>
                    <a:p>
                      <a:r>
                        <a:rPr lang="en-GB"/>
                        <a:t>Denoised</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36467855"/>
                  </a:ext>
                </a:extLst>
              </a:tr>
            </a:tbl>
          </a:graphicData>
        </a:graphic>
      </p:graphicFrame>
      <p:sp>
        <p:nvSpPr>
          <p:cNvPr id="7" name="TextBox 6">
            <a:extLst>
              <a:ext uri="{FF2B5EF4-FFF2-40B4-BE49-F238E27FC236}">
                <a16:creationId xmlns:a16="http://schemas.microsoft.com/office/drawing/2014/main" id="{0229771D-1105-A87A-C828-9D3E876F2AD7}"/>
              </a:ext>
            </a:extLst>
          </p:cNvPr>
          <p:cNvSpPr txBox="1"/>
          <p:nvPr/>
        </p:nvSpPr>
        <p:spPr>
          <a:xfrm>
            <a:off x="4897694" y="1192161"/>
            <a:ext cx="23966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i="1">
                <a:latin typeface="Sitka Banner"/>
              </a:rPr>
              <a:t>Speckle</a:t>
            </a:r>
            <a:endParaRPr lang="en-GB" i="1">
              <a:latin typeface="Sitka Banner"/>
            </a:endParaRPr>
          </a:p>
        </p:txBody>
      </p:sp>
      <p:pic>
        <p:nvPicPr>
          <p:cNvPr id="2" name="Picture 2">
            <a:extLst>
              <a:ext uri="{FF2B5EF4-FFF2-40B4-BE49-F238E27FC236}">
                <a16:creationId xmlns:a16="http://schemas.microsoft.com/office/drawing/2014/main" id="{271C62E5-E0D7-FCE1-515C-DD04A28447AD}"/>
              </a:ext>
            </a:extLst>
          </p:cNvPr>
          <p:cNvPicPr>
            <a:picLocks noChangeAspect="1"/>
          </p:cNvPicPr>
          <p:nvPr/>
        </p:nvPicPr>
        <p:blipFill>
          <a:blip r:embed="rId3"/>
          <a:stretch>
            <a:fillRect/>
          </a:stretch>
        </p:blipFill>
        <p:spPr>
          <a:xfrm>
            <a:off x="2376616" y="3504525"/>
            <a:ext cx="1641390" cy="1445031"/>
          </a:xfrm>
          <a:prstGeom prst="rect">
            <a:avLst/>
          </a:prstGeom>
        </p:spPr>
      </p:pic>
      <p:pic>
        <p:nvPicPr>
          <p:cNvPr id="3" name="Picture 4">
            <a:extLst>
              <a:ext uri="{FF2B5EF4-FFF2-40B4-BE49-F238E27FC236}">
                <a16:creationId xmlns:a16="http://schemas.microsoft.com/office/drawing/2014/main" id="{779765A9-A3EF-5183-6CFE-1B98246E5681}"/>
              </a:ext>
            </a:extLst>
          </p:cNvPr>
          <p:cNvPicPr>
            <a:picLocks noChangeAspect="1"/>
          </p:cNvPicPr>
          <p:nvPr/>
        </p:nvPicPr>
        <p:blipFill>
          <a:blip r:embed="rId4"/>
          <a:stretch>
            <a:fillRect/>
          </a:stretch>
        </p:blipFill>
        <p:spPr>
          <a:xfrm>
            <a:off x="3849129" y="3502528"/>
            <a:ext cx="1785553" cy="1449027"/>
          </a:xfrm>
          <a:prstGeom prst="rect">
            <a:avLst/>
          </a:prstGeom>
        </p:spPr>
      </p:pic>
      <p:pic>
        <p:nvPicPr>
          <p:cNvPr id="5" name="Picture 7" descr="A picture containing hole, stone&#10;&#10;Description automatically generated">
            <a:extLst>
              <a:ext uri="{FF2B5EF4-FFF2-40B4-BE49-F238E27FC236}">
                <a16:creationId xmlns:a16="http://schemas.microsoft.com/office/drawing/2014/main" id="{21A9AC8B-068B-B870-5F6A-725352118C6F}"/>
              </a:ext>
            </a:extLst>
          </p:cNvPr>
          <p:cNvPicPr>
            <a:picLocks noChangeAspect="1"/>
          </p:cNvPicPr>
          <p:nvPr/>
        </p:nvPicPr>
        <p:blipFill>
          <a:blip r:embed="rId5"/>
          <a:stretch>
            <a:fillRect/>
          </a:stretch>
        </p:blipFill>
        <p:spPr>
          <a:xfrm>
            <a:off x="5620264" y="3506124"/>
            <a:ext cx="1847336" cy="1421238"/>
          </a:xfrm>
          <a:prstGeom prst="rect">
            <a:avLst/>
          </a:prstGeom>
        </p:spPr>
      </p:pic>
      <p:pic>
        <p:nvPicPr>
          <p:cNvPr id="8" name="Picture 8" descr="A picture containing nature, hole, stone&#10;&#10;Description automatically generated">
            <a:extLst>
              <a:ext uri="{FF2B5EF4-FFF2-40B4-BE49-F238E27FC236}">
                <a16:creationId xmlns:a16="http://schemas.microsoft.com/office/drawing/2014/main" id="{1EEE0EFA-AAF3-6A85-ABE6-11078839FE29}"/>
              </a:ext>
            </a:extLst>
          </p:cNvPr>
          <p:cNvPicPr>
            <a:picLocks noChangeAspect="1"/>
          </p:cNvPicPr>
          <p:nvPr/>
        </p:nvPicPr>
        <p:blipFill>
          <a:blip r:embed="rId6"/>
          <a:stretch>
            <a:fillRect/>
          </a:stretch>
        </p:blipFill>
        <p:spPr>
          <a:xfrm>
            <a:off x="7123670" y="3500031"/>
            <a:ext cx="1826741" cy="1412829"/>
          </a:xfrm>
          <a:prstGeom prst="rect">
            <a:avLst/>
          </a:prstGeom>
        </p:spPr>
      </p:pic>
      <p:pic>
        <p:nvPicPr>
          <p:cNvPr id="9" name="Picture 9" descr="A picture containing nature, hole&#10;&#10;Description automatically generated">
            <a:extLst>
              <a:ext uri="{FF2B5EF4-FFF2-40B4-BE49-F238E27FC236}">
                <a16:creationId xmlns:a16="http://schemas.microsoft.com/office/drawing/2014/main" id="{E66DE698-2D55-7617-31E9-95B143AE24E9}"/>
              </a:ext>
            </a:extLst>
          </p:cNvPr>
          <p:cNvPicPr>
            <a:picLocks noChangeAspect="1"/>
          </p:cNvPicPr>
          <p:nvPr/>
        </p:nvPicPr>
        <p:blipFill>
          <a:blip r:embed="rId7"/>
          <a:stretch>
            <a:fillRect/>
          </a:stretch>
        </p:blipFill>
        <p:spPr>
          <a:xfrm>
            <a:off x="8709454" y="3493345"/>
            <a:ext cx="1764957" cy="1415904"/>
          </a:xfrm>
          <a:prstGeom prst="rect">
            <a:avLst/>
          </a:prstGeom>
        </p:spPr>
      </p:pic>
      <p:pic>
        <p:nvPicPr>
          <p:cNvPr id="10" name="Picture 10" descr="A picture containing blur&#10;&#10;Description automatically generated">
            <a:extLst>
              <a:ext uri="{FF2B5EF4-FFF2-40B4-BE49-F238E27FC236}">
                <a16:creationId xmlns:a16="http://schemas.microsoft.com/office/drawing/2014/main" id="{F9DEB001-1953-F58D-6E1E-D2FBA707A63E}"/>
              </a:ext>
            </a:extLst>
          </p:cNvPr>
          <p:cNvPicPr>
            <a:picLocks noChangeAspect="1"/>
          </p:cNvPicPr>
          <p:nvPr/>
        </p:nvPicPr>
        <p:blipFill>
          <a:blip r:embed="rId8"/>
          <a:stretch>
            <a:fillRect/>
          </a:stretch>
        </p:blipFill>
        <p:spPr>
          <a:xfrm>
            <a:off x="2376615" y="4920706"/>
            <a:ext cx="1661985" cy="1259076"/>
          </a:xfrm>
          <a:prstGeom prst="rect">
            <a:avLst/>
          </a:prstGeom>
        </p:spPr>
      </p:pic>
      <p:pic>
        <p:nvPicPr>
          <p:cNvPr id="11" name="Picture 11">
            <a:extLst>
              <a:ext uri="{FF2B5EF4-FFF2-40B4-BE49-F238E27FC236}">
                <a16:creationId xmlns:a16="http://schemas.microsoft.com/office/drawing/2014/main" id="{FB5B9735-A904-AD6C-53DD-872993CB31FB}"/>
              </a:ext>
            </a:extLst>
          </p:cNvPr>
          <p:cNvPicPr>
            <a:picLocks noChangeAspect="1"/>
          </p:cNvPicPr>
          <p:nvPr/>
        </p:nvPicPr>
        <p:blipFill>
          <a:blip r:embed="rId9"/>
          <a:stretch>
            <a:fillRect/>
          </a:stretch>
        </p:blipFill>
        <p:spPr>
          <a:xfrm>
            <a:off x="3849129" y="4913784"/>
            <a:ext cx="1775256" cy="1324408"/>
          </a:xfrm>
          <a:prstGeom prst="rect">
            <a:avLst/>
          </a:prstGeom>
        </p:spPr>
      </p:pic>
      <p:pic>
        <p:nvPicPr>
          <p:cNvPr id="12" name="Picture 12">
            <a:extLst>
              <a:ext uri="{FF2B5EF4-FFF2-40B4-BE49-F238E27FC236}">
                <a16:creationId xmlns:a16="http://schemas.microsoft.com/office/drawing/2014/main" id="{A3E5815A-E011-448A-1BEF-C63B26C7CA0A}"/>
              </a:ext>
            </a:extLst>
          </p:cNvPr>
          <p:cNvPicPr>
            <a:picLocks noChangeAspect="1"/>
          </p:cNvPicPr>
          <p:nvPr/>
        </p:nvPicPr>
        <p:blipFill>
          <a:blip r:embed="rId10"/>
          <a:stretch>
            <a:fillRect/>
          </a:stretch>
        </p:blipFill>
        <p:spPr>
          <a:xfrm>
            <a:off x="5517292" y="4873197"/>
            <a:ext cx="1775255" cy="1333498"/>
          </a:xfrm>
          <a:prstGeom prst="rect">
            <a:avLst/>
          </a:prstGeom>
        </p:spPr>
      </p:pic>
      <p:pic>
        <p:nvPicPr>
          <p:cNvPr id="13" name="Picture 13" descr="Background pattern&#10;&#10;Description automatically generated">
            <a:extLst>
              <a:ext uri="{FF2B5EF4-FFF2-40B4-BE49-F238E27FC236}">
                <a16:creationId xmlns:a16="http://schemas.microsoft.com/office/drawing/2014/main" id="{A0A0F6E6-7890-2176-FAF3-3382FA5F68D6}"/>
              </a:ext>
            </a:extLst>
          </p:cNvPr>
          <p:cNvPicPr>
            <a:picLocks noChangeAspect="1"/>
          </p:cNvPicPr>
          <p:nvPr/>
        </p:nvPicPr>
        <p:blipFill>
          <a:blip r:embed="rId11"/>
          <a:stretch>
            <a:fillRect/>
          </a:stretch>
        </p:blipFill>
        <p:spPr>
          <a:xfrm>
            <a:off x="7288427" y="4902543"/>
            <a:ext cx="1703174" cy="1274806"/>
          </a:xfrm>
          <a:prstGeom prst="rect">
            <a:avLst/>
          </a:prstGeom>
        </p:spPr>
      </p:pic>
      <p:pic>
        <p:nvPicPr>
          <p:cNvPr id="14" name="Picture 14" descr="Background pattern&#10;&#10;Description automatically generated">
            <a:extLst>
              <a:ext uri="{FF2B5EF4-FFF2-40B4-BE49-F238E27FC236}">
                <a16:creationId xmlns:a16="http://schemas.microsoft.com/office/drawing/2014/main" id="{275DF3F9-865E-E2D7-D968-205D4D27A76E}"/>
              </a:ext>
            </a:extLst>
          </p:cNvPr>
          <p:cNvPicPr>
            <a:picLocks noChangeAspect="1"/>
          </p:cNvPicPr>
          <p:nvPr/>
        </p:nvPicPr>
        <p:blipFill>
          <a:blip r:embed="rId12"/>
          <a:stretch>
            <a:fillRect/>
          </a:stretch>
        </p:blipFill>
        <p:spPr>
          <a:xfrm>
            <a:off x="8863914" y="4845558"/>
            <a:ext cx="1682579" cy="1347588"/>
          </a:xfrm>
          <a:prstGeom prst="rect">
            <a:avLst/>
          </a:prstGeom>
        </p:spPr>
      </p:pic>
    </p:spTree>
    <p:extLst>
      <p:ext uri="{BB962C8B-B14F-4D97-AF65-F5344CB8AC3E}">
        <p14:creationId xmlns:p14="http://schemas.microsoft.com/office/powerpoint/2010/main" val="1138384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des on papers">
            <a:extLst>
              <a:ext uri="{FF2B5EF4-FFF2-40B4-BE49-F238E27FC236}">
                <a16:creationId xmlns:a16="http://schemas.microsoft.com/office/drawing/2014/main" id="{89A69A96-CF3F-28A8-D70C-2C59EDEF0F7F}"/>
              </a:ext>
            </a:extLst>
          </p:cNvPr>
          <p:cNvPicPr>
            <a:picLocks noChangeAspect="1"/>
          </p:cNvPicPr>
          <p:nvPr/>
        </p:nvPicPr>
        <p:blipFill rotWithShape="1">
          <a:blip r:embed="rId2">
            <a:alphaModFix amt="50000"/>
          </a:blip>
          <a:srcRect r="-2" b="15603"/>
          <a:stretch/>
        </p:blipFill>
        <p:spPr>
          <a:xfrm>
            <a:off x="20" y="1"/>
            <a:ext cx="12191980" cy="6857999"/>
          </a:xfrm>
          <a:prstGeom prst="rect">
            <a:avLst/>
          </a:prstGeom>
        </p:spPr>
      </p:pic>
      <p:sp>
        <p:nvSpPr>
          <p:cNvPr id="2" name="Title 1">
            <a:extLst>
              <a:ext uri="{FF2B5EF4-FFF2-40B4-BE49-F238E27FC236}">
                <a16:creationId xmlns:a16="http://schemas.microsoft.com/office/drawing/2014/main" id="{56956572-71AE-25F4-66C0-2D425D046D6C}"/>
              </a:ext>
            </a:extLst>
          </p:cNvPr>
          <p:cNvSpPr>
            <a:spLocks noGrp="1"/>
          </p:cNvSpPr>
          <p:nvPr>
            <p:ph type="ctrTitle"/>
          </p:nvPr>
        </p:nvSpPr>
        <p:spPr>
          <a:xfrm>
            <a:off x="1524000" y="1122362"/>
            <a:ext cx="9144000" cy="2900518"/>
          </a:xfrm>
        </p:spPr>
        <p:txBody>
          <a:bodyPr>
            <a:normAutofit/>
          </a:bodyPr>
          <a:lstStyle/>
          <a:p>
            <a:r>
              <a:rPr lang="en-GB" sz="8800">
                <a:solidFill>
                  <a:srgbClr val="FFFFFF"/>
                </a:solidFill>
              </a:rPr>
              <a:t>Results</a:t>
            </a:r>
            <a:endParaRPr lang="en-GB" sz="8800">
              <a:solidFill>
                <a:srgbClr val="FFFFFF"/>
              </a:solidFill>
              <a:ea typeface="Calibri Light"/>
              <a:cs typeface="Calibri Light"/>
            </a:endParaRPr>
          </a:p>
        </p:txBody>
      </p:sp>
    </p:spTree>
    <p:extLst>
      <p:ext uri="{BB962C8B-B14F-4D97-AF65-F5344CB8AC3E}">
        <p14:creationId xmlns:p14="http://schemas.microsoft.com/office/powerpoint/2010/main" val="294784179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7CC805-1498-8D52-7D8C-5D2942F6C548}"/>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4200" i="1" kern="1200" spc="100" baseline="0">
                <a:solidFill>
                  <a:srgbClr val="FFFFFF"/>
                </a:solidFill>
                <a:latin typeface="+mj-lt"/>
                <a:ea typeface="+mj-ea"/>
                <a:cs typeface="+mj-cs"/>
              </a:rPr>
              <a:t>PSNR, SSIM - Pomegranate</a:t>
            </a:r>
          </a:p>
        </p:txBody>
      </p:sp>
      <p:pic>
        <p:nvPicPr>
          <p:cNvPr id="5" name="Picture 10">
            <a:extLst>
              <a:ext uri="{FF2B5EF4-FFF2-40B4-BE49-F238E27FC236}">
                <a16:creationId xmlns:a16="http://schemas.microsoft.com/office/drawing/2014/main" id="{7904F79F-E19E-60A1-0F97-D63C859D773D}"/>
              </a:ext>
            </a:extLst>
          </p:cNvPr>
          <p:cNvPicPr>
            <a:picLocks noGrp="1" noChangeAspect="1"/>
          </p:cNvPicPr>
          <p:nvPr>
            <p:ph idx="1"/>
          </p:nvPr>
        </p:nvPicPr>
        <p:blipFill rotWithShape="1">
          <a:blip r:embed="rId2"/>
          <a:srcRect t="2464" r="-2" b="978"/>
          <a:stretch/>
        </p:blipFill>
        <p:spPr>
          <a:xfrm>
            <a:off x="5573258" y="643467"/>
            <a:ext cx="5769772" cy="5571066"/>
          </a:xfrm>
          <a:prstGeom prst="rect">
            <a:avLst/>
          </a:prstGeom>
        </p:spPr>
      </p:pic>
    </p:spTree>
    <p:extLst>
      <p:ext uri="{BB962C8B-B14F-4D97-AF65-F5344CB8AC3E}">
        <p14:creationId xmlns:p14="http://schemas.microsoft.com/office/powerpoint/2010/main" val="4860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2CB1A733-2FA6-820C-C1C4-A923908D3D19}"/>
              </a:ext>
            </a:extLst>
          </p:cNvPr>
          <p:cNvPicPr>
            <a:picLocks noChangeAspect="1"/>
          </p:cNvPicPr>
          <p:nvPr/>
        </p:nvPicPr>
        <p:blipFill>
          <a:blip r:embed="rId2"/>
          <a:stretch>
            <a:fillRect/>
          </a:stretch>
        </p:blipFill>
        <p:spPr>
          <a:xfrm>
            <a:off x="1222085" y="121006"/>
            <a:ext cx="4157488" cy="4092615"/>
          </a:xfrm>
          <a:prstGeom prst="rect">
            <a:avLst/>
          </a:prstGeom>
        </p:spPr>
      </p:pic>
      <p:pic>
        <p:nvPicPr>
          <p:cNvPr id="7" name="Picture 7" descr="Chart, line chart&#10;&#10;Description automatically generated">
            <a:extLst>
              <a:ext uri="{FF2B5EF4-FFF2-40B4-BE49-F238E27FC236}">
                <a16:creationId xmlns:a16="http://schemas.microsoft.com/office/drawing/2014/main" id="{5EF530DD-4848-B49F-38A7-BB98C077FD6E}"/>
              </a:ext>
            </a:extLst>
          </p:cNvPr>
          <p:cNvPicPr>
            <a:picLocks noChangeAspect="1"/>
          </p:cNvPicPr>
          <p:nvPr/>
        </p:nvPicPr>
        <p:blipFill>
          <a:blip r:embed="rId3"/>
          <a:stretch>
            <a:fillRect/>
          </a:stretch>
        </p:blipFill>
        <p:spPr>
          <a:xfrm>
            <a:off x="5787136" y="84135"/>
            <a:ext cx="4350868" cy="4166357"/>
          </a:xfrm>
          <a:prstGeom prst="rect">
            <a:avLst/>
          </a:prstGeom>
        </p:spPr>
      </p:pic>
      <p:pic>
        <p:nvPicPr>
          <p:cNvPr id="4" name="Picture 4" descr="Table&#10;&#10;Description automatically generated">
            <a:extLst>
              <a:ext uri="{FF2B5EF4-FFF2-40B4-BE49-F238E27FC236}">
                <a16:creationId xmlns:a16="http://schemas.microsoft.com/office/drawing/2014/main" id="{50B2F685-6833-809F-125A-065BAE494D85}"/>
              </a:ext>
            </a:extLst>
          </p:cNvPr>
          <p:cNvPicPr>
            <a:picLocks noGrp="1" noChangeAspect="1"/>
          </p:cNvPicPr>
          <p:nvPr>
            <p:ph idx="1"/>
          </p:nvPr>
        </p:nvPicPr>
        <p:blipFill>
          <a:blip r:embed="rId4"/>
          <a:stretch>
            <a:fillRect/>
          </a:stretch>
        </p:blipFill>
        <p:spPr>
          <a:xfrm>
            <a:off x="3043469" y="4359031"/>
            <a:ext cx="5640396" cy="2171551"/>
          </a:xfrm>
          <a:prstGeom prst="rect">
            <a:avLst/>
          </a:prstGeom>
        </p:spPr>
      </p:pic>
    </p:spTree>
    <p:extLst>
      <p:ext uri="{BB962C8B-B14F-4D97-AF65-F5344CB8AC3E}">
        <p14:creationId xmlns:p14="http://schemas.microsoft.com/office/powerpoint/2010/main" val="3798815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7032283B-95A6-1534-7910-68282A18D009}"/>
              </a:ext>
            </a:extLst>
          </p:cNvPr>
          <p:cNvPicPr>
            <a:picLocks noGrp="1" noChangeAspect="1"/>
          </p:cNvPicPr>
          <p:nvPr>
            <p:ph idx="1"/>
          </p:nvPr>
        </p:nvPicPr>
        <p:blipFill>
          <a:blip r:embed="rId2"/>
          <a:stretch>
            <a:fillRect/>
          </a:stretch>
        </p:blipFill>
        <p:spPr>
          <a:xfrm>
            <a:off x="2591390" y="4261921"/>
            <a:ext cx="6245352" cy="2370101"/>
          </a:xfrm>
        </p:spPr>
      </p:pic>
      <p:pic>
        <p:nvPicPr>
          <p:cNvPr id="5" name="Picture 5" descr="Chart, line chart&#10;&#10;Description automatically generated">
            <a:extLst>
              <a:ext uri="{FF2B5EF4-FFF2-40B4-BE49-F238E27FC236}">
                <a16:creationId xmlns:a16="http://schemas.microsoft.com/office/drawing/2014/main" id="{BDCE2C54-8795-D9A0-4146-CAE55301DA5C}"/>
              </a:ext>
            </a:extLst>
          </p:cNvPr>
          <p:cNvPicPr>
            <a:picLocks noChangeAspect="1"/>
          </p:cNvPicPr>
          <p:nvPr/>
        </p:nvPicPr>
        <p:blipFill>
          <a:blip r:embed="rId3"/>
          <a:stretch>
            <a:fillRect/>
          </a:stretch>
        </p:blipFill>
        <p:spPr>
          <a:xfrm>
            <a:off x="1123335" y="161885"/>
            <a:ext cx="4033683" cy="3928680"/>
          </a:xfrm>
          <a:prstGeom prst="rect">
            <a:avLst/>
          </a:prstGeom>
        </p:spPr>
      </p:pic>
      <p:pic>
        <p:nvPicPr>
          <p:cNvPr id="6" name="Picture 6" descr="Chart&#10;&#10;Description automatically generated">
            <a:extLst>
              <a:ext uri="{FF2B5EF4-FFF2-40B4-BE49-F238E27FC236}">
                <a16:creationId xmlns:a16="http://schemas.microsoft.com/office/drawing/2014/main" id="{458ED61F-2DB7-45D5-7DA5-04C350450B20}"/>
              </a:ext>
            </a:extLst>
          </p:cNvPr>
          <p:cNvPicPr>
            <a:picLocks noChangeAspect="1"/>
          </p:cNvPicPr>
          <p:nvPr/>
        </p:nvPicPr>
        <p:blipFill>
          <a:blip r:embed="rId4"/>
          <a:stretch>
            <a:fillRect/>
          </a:stretch>
        </p:blipFill>
        <p:spPr>
          <a:xfrm>
            <a:off x="5498690" y="160239"/>
            <a:ext cx="4168877" cy="3931973"/>
          </a:xfrm>
          <a:prstGeom prst="rect">
            <a:avLst/>
          </a:prstGeom>
        </p:spPr>
      </p:pic>
    </p:spTree>
    <p:extLst>
      <p:ext uri="{BB962C8B-B14F-4D97-AF65-F5344CB8AC3E}">
        <p14:creationId xmlns:p14="http://schemas.microsoft.com/office/powerpoint/2010/main" val="3581648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AA67D0B4-D4FA-5EE4-0267-019D68ACBF61}"/>
              </a:ext>
            </a:extLst>
          </p:cNvPr>
          <p:cNvPicPr>
            <a:picLocks noGrp="1" noChangeAspect="1"/>
          </p:cNvPicPr>
          <p:nvPr>
            <p:ph idx="1"/>
          </p:nvPr>
        </p:nvPicPr>
        <p:blipFill>
          <a:blip r:embed="rId2"/>
          <a:stretch>
            <a:fillRect/>
          </a:stretch>
        </p:blipFill>
        <p:spPr>
          <a:xfrm>
            <a:off x="2751164" y="4345440"/>
            <a:ext cx="6245352" cy="2350548"/>
          </a:xfrm>
        </p:spPr>
      </p:pic>
      <p:pic>
        <p:nvPicPr>
          <p:cNvPr id="5" name="Picture 5" descr="Chart, line chart, histogram&#10;&#10;Description automatically generated">
            <a:extLst>
              <a:ext uri="{FF2B5EF4-FFF2-40B4-BE49-F238E27FC236}">
                <a16:creationId xmlns:a16="http://schemas.microsoft.com/office/drawing/2014/main" id="{8EE18F8A-4777-8F3D-CD16-B7CE82614E37}"/>
              </a:ext>
            </a:extLst>
          </p:cNvPr>
          <p:cNvPicPr>
            <a:picLocks noChangeAspect="1"/>
          </p:cNvPicPr>
          <p:nvPr/>
        </p:nvPicPr>
        <p:blipFill>
          <a:blip r:embed="rId3"/>
          <a:stretch>
            <a:fillRect/>
          </a:stretch>
        </p:blipFill>
        <p:spPr>
          <a:xfrm>
            <a:off x="1270820" y="52731"/>
            <a:ext cx="4218039" cy="4183861"/>
          </a:xfrm>
          <a:prstGeom prst="rect">
            <a:avLst/>
          </a:prstGeom>
        </p:spPr>
      </p:pic>
      <p:pic>
        <p:nvPicPr>
          <p:cNvPr id="6" name="Picture 6" descr="Chart, line chart&#10;&#10;Description automatically generated">
            <a:extLst>
              <a:ext uri="{FF2B5EF4-FFF2-40B4-BE49-F238E27FC236}">
                <a16:creationId xmlns:a16="http://schemas.microsoft.com/office/drawing/2014/main" id="{32EB5828-F24B-0ECD-DC54-B8E55BAB7D06}"/>
              </a:ext>
            </a:extLst>
          </p:cNvPr>
          <p:cNvPicPr>
            <a:picLocks noChangeAspect="1"/>
          </p:cNvPicPr>
          <p:nvPr/>
        </p:nvPicPr>
        <p:blipFill>
          <a:blip r:embed="rId4"/>
          <a:stretch>
            <a:fillRect/>
          </a:stretch>
        </p:blipFill>
        <p:spPr>
          <a:xfrm>
            <a:off x="6445046" y="55012"/>
            <a:ext cx="4218038" cy="4068685"/>
          </a:xfrm>
          <a:prstGeom prst="rect">
            <a:avLst/>
          </a:prstGeom>
        </p:spPr>
      </p:pic>
    </p:spTree>
    <p:extLst>
      <p:ext uri="{BB962C8B-B14F-4D97-AF65-F5344CB8AC3E}">
        <p14:creationId xmlns:p14="http://schemas.microsoft.com/office/powerpoint/2010/main" val="3337165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12">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7CC805-1498-8D52-7D8C-5D2942F6C548}"/>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i="1" kern="1200" spc="100" baseline="0">
                <a:solidFill>
                  <a:srgbClr val="FFFFFF"/>
                </a:solidFill>
                <a:latin typeface="+mj-lt"/>
                <a:ea typeface="+mj-ea"/>
                <a:cs typeface="+mj-cs"/>
              </a:rPr>
              <a:t>PSNR, SSIM - Lena</a:t>
            </a:r>
          </a:p>
        </p:txBody>
      </p:sp>
      <p:pic>
        <p:nvPicPr>
          <p:cNvPr id="4" name="Picture 4">
            <a:extLst>
              <a:ext uri="{FF2B5EF4-FFF2-40B4-BE49-F238E27FC236}">
                <a16:creationId xmlns:a16="http://schemas.microsoft.com/office/drawing/2014/main" id="{D9C20069-FB53-D9FC-B786-BA552225BA26}"/>
              </a:ext>
            </a:extLst>
          </p:cNvPr>
          <p:cNvPicPr>
            <a:picLocks noChangeAspect="1"/>
          </p:cNvPicPr>
          <p:nvPr/>
        </p:nvPicPr>
        <p:blipFill>
          <a:blip r:embed="rId2"/>
          <a:stretch>
            <a:fillRect/>
          </a:stretch>
        </p:blipFill>
        <p:spPr>
          <a:xfrm>
            <a:off x="5320996" y="1750626"/>
            <a:ext cx="6274296" cy="3356748"/>
          </a:xfrm>
          <a:prstGeom prst="rect">
            <a:avLst/>
          </a:prstGeom>
        </p:spPr>
      </p:pic>
    </p:spTree>
    <p:extLst>
      <p:ext uri="{BB962C8B-B14F-4D97-AF65-F5344CB8AC3E}">
        <p14:creationId xmlns:p14="http://schemas.microsoft.com/office/powerpoint/2010/main" val="2184040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E292-F4DA-954B-CC2E-F64202339CCD}"/>
              </a:ext>
            </a:extLst>
          </p:cNvPr>
          <p:cNvSpPr>
            <a:spLocks noGrp="1"/>
          </p:cNvSpPr>
          <p:nvPr>
            <p:ph type="title"/>
          </p:nvPr>
        </p:nvSpPr>
        <p:spPr>
          <a:xfrm>
            <a:off x="7587182" y="893935"/>
            <a:ext cx="3756670" cy="3339390"/>
          </a:xfrm>
        </p:spPr>
        <p:txBody>
          <a:bodyPr vert="horz" lIns="91440" tIns="45720" rIns="91440" bIns="45720" rtlCol="0" anchor="b">
            <a:normAutofit/>
          </a:bodyPr>
          <a:lstStyle/>
          <a:p>
            <a:r>
              <a:rPr lang="en-US"/>
              <a:t>Image used</a:t>
            </a:r>
            <a:br>
              <a:rPr lang="en-US"/>
            </a:br>
            <a:endParaRPr lang="en-US"/>
          </a:p>
        </p:txBody>
      </p:sp>
      <p:pic>
        <p:nvPicPr>
          <p:cNvPr id="8" name="Picture 10">
            <a:extLst>
              <a:ext uri="{FF2B5EF4-FFF2-40B4-BE49-F238E27FC236}">
                <a16:creationId xmlns:a16="http://schemas.microsoft.com/office/drawing/2014/main" id="{BE3AB50F-8C39-7C5B-287B-59B886FFEC20}"/>
              </a:ext>
            </a:extLst>
          </p:cNvPr>
          <p:cNvPicPr>
            <a:picLocks noGrp="1" noChangeAspect="1"/>
          </p:cNvPicPr>
          <p:nvPr>
            <p:ph idx="1"/>
          </p:nvPr>
        </p:nvPicPr>
        <p:blipFill rotWithShape="1">
          <a:blip r:embed="rId2"/>
          <a:srcRect t="2464" r="-2" b="978"/>
          <a:stretch/>
        </p:blipFill>
        <p:spPr>
          <a:xfrm>
            <a:off x="20" y="10"/>
            <a:ext cx="7102529" cy="6857990"/>
          </a:xfrm>
          <a:prstGeom prst="rect">
            <a:avLst/>
          </a:prstGeom>
        </p:spPr>
      </p:pic>
    </p:spTree>
    <p:extLst>
      <p:ext uri="{BB962C8B-B14F-4D97-AF65-F5344CB8AC3E}">
        <p14:creationId xmlns:p14="http://schemas.microsoft.com/office/powerpoint/2010/main" val="1389198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AA9C400C-BC15-E5C5-CC33-6FA9B83137D3}"/>
              </a:ext>
            </a:extLst>
          </p:cNvPr>
          <p:cNvPicPr>
            <a:picLocks noGrp="1" noChangeAspect="1"/>
          </p:cNvPicPr>
          <p:nvPr>
            <p:ph idx="1"/>
          </p:nvPr>
        </p:nvPicPr>
        <p:blipFill>
          <a:blip r:embed="rId2"/>
          <a:stretch>
            <a:fillRect/>
          </a:stretch>
        </p:blipFill>
        <p:spPr>
          <a:xfrm>
            <a:off x="293100" y="1972752"/>
            <a:ext cx="6245352" cy="2401021"/>
          </a:xfrm>
        </p:spPr>
      </p:pic>
      <p:pic>
        <p:nvPicPr>
          <p:cNvPr id="5" name="Picture 5" descr="Chart, line chart&#10;&#10;Description automatically generated">
            <a:extLst>
              <a:ext uri="{FF2B5EF4-FFF2-40B4-BE49-F238E27FC236}">
                <a16:creationId xmlns:a16="http://schemas.microsoft.com/office/drawing/2014/main" id="{750B67A4-CF4C-CA29-D4D6-82287194FA96}"/>
              </a:ext>
            </a:extLst>
          </p:cNvPr>
          <p:cNvPicPr>
            <a:picLocks noChangeAspect="1"/>
          </p:cNvPicPr>
          <p:nvPr/>
        </p:nvPicPr>
        <p:blipFill>
          <a:blip r:embed="rId3"/>
          <a:stretch>
            <a:fillRect/>
          </a:stretch>
        </p:blipFill>
        <p:spPr>
          <a:xfrm>
            <a:off x="7182463" y="3434691"/>
            <a:ext cx="4623620" cy="3048907"/>
          </a:xfrm>
          <a:prstGeom prst="rect">
            <a:avLst/>
          </a:prstGeom>
        </p:spPr>
      </p:pic>
      <p:pic>
        <p:nvPicPr>
          <p:cNvPr id="6" name="Picture 6">
            <a:extLst>
              <a:ext uri="{FF2B5EF4-FFF2-40B4-BE49-F238E27FC236}">
                <a16:creationId xmlns:a16="http://schemas.microsoft.com/office/drawing/2014/main" id="{C77A11C1-7CF4-075E-9F1E-29A82E459138}"/>
              </a:ext>
            </a:extLst>
          </p:cNvPr>
          <p:cNvPicPr>
            <a:picLocks noChangeAspect="1"/>
          </p:cNvPicPr>
          <p:nvPr/>
        </p:nvPicPr>
        <p:blipFill>
          <a:blip r:embed="rId4"/>
          <a:stretch>
            <a:fillRect/>
          </a:stretch>
        </p:blipFill>
        <p:spPr>
          <a:xfrm>
            <a:off x="7182465" y="265170"/>
            <a:ext cx="4426975" cy="3058434"/>
          </a:xfrm>
          <a:prstGeom prst="rect">
            <a:avLst/>
          </a:prstGeom>
        </p:spPr>
      </p:pic>
    </p:spTree>
    <p:extLst>
      <p:ext uri="{BB962C8B-B14F-4D97-AF65-F5344CB8AC3E}">
        <p14:creationId xmlns:p14="http://schemas.microsoft.com/office/powerpoint/2010/main" val="2181843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8710CE22-257D-86F8-2425-8A5DC41AC7BB}"/>
              </a:ext>
            </a:extLst>
          </p:cNvPr>
          <p:cNvPicPr>
            <a:picLocks noGrp="1" noChangeAspect="1"/>
          </p:cNvPicPr>
          <p:nvPr>
            <p:ph idx="1"/>
          </p:nvPr>
        </p:nvPicPr>
        <p:blipFill>
          <a:blip r:embed="rId2"/>
          <a:stretch>
            <a:fillRect/>
          </a:stretch>
        </p:blipFill>
        <p:spPr>
          <a:xfrm>
            <a:off x="440583" y="2201384"/>
            <a:ext cx="6245352" cy="2361630"/>
          </a:xfrm>
        </p:spPr>
      </p:pic>
      <p:pic>
        <p:nvPicPr>
          <p:cNvPr id="5" name="Picture 5">
            <a:extLst>
              <a:ext uri="{FF2B5EF4-FFF2-40B4-BE49-F238E27FC236}">
                <a16:creationId xmlns:a16="http://schemas.microsoft.com/office/drawing/2014/main" id="{3CC4DA85-3338-5F1E-5C71-FFE36DACCA60}"/>
              </a:ext>
            </a:extLst>
          </p:cNvPr>
          <p:cNvPicPr>
            <a:picLocks noChangeAspect="1"/>
          </p:cNvPicPr>
          <p:nvPr/>
        </p:nvPicPr>
        <p:blipFill>
          <a:blip r:embed="rId3"/>
          <a:stretch>
            <a:fillRect/>
          </a:stretch>
        </p:blipFill>
        <p:spPr>
          <a:xfrm>
            <a:off x="6862916" y="205173"/>
            <a:ext cx="4771103" cy="6361621"/>
          </a:xfrm>
          <a:prstGeom prst="rect">
            <a:avLst/>
          </a:prstGeom>
        </p:spPr>
      </p:pic>
    </p:spTree>
    <p:extLst>
      <p:ext uri="{BB962C8B-B14F-4D97-AF65-F5344CB8AC3E}">
        <p14:creationId xmlns:p14="http://schemas.microsoft.com/office/powerpoint/2010/main" val="102631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6954711C-F6CA-A900-5A07-9AA44AAE2E86}"/>
              </a:ext>
            </a:extLst>
          </p:cNvPr>
          <p:cNvPicPr>
            <a:picLocks noGrp="1" noChangeAspect="1"/>
          </p:cNvPicPr>
          <p:nvPr>
            <p:ph idx="1"/>
          </p:nvPr>
        </p:nvPicPr>
        <p:blipFill>
          <a:blip r:embed="rId2"/>
          <a:stretch>
            <a:fillRect/>
          </a:stretch>
        </p:blipFill>
        <p:spPr>
          <a:xfrm>
            <a:off x="256228" y="2027199"/>
            <a:ext cx="6245352" cy="2365870"/>
          </a:xfrm>
        </p:spPr>
      </p:pic>
      <p:pic>
        <p:nvPicPr>
          <p:cNvPr id="5" name="Picture 5" descr="Chart, line chart&#10;&#10;Description automatically generated">
            <a:extLst>
              <a:ext uri="{FF2B5EF4-FFF2-40B4-BE49-F238E27FC236}">
                <a16:creationId xmlns:a16="http://schemas.microsoft.com/office/drawing/2014/main" id="{429BD8BC-8961-64AA-0AB4-D56F8B5C01D3}"/>
              </a:ext>
            </a:extLst>
          </p:cNvPr>
          <p:cNvPicPr>
            <a:picLocks noChangeAspect="1"/>
          </p:cNvPicPr>
          <p:nvPr/>
        </p:nvPicPr>
        <p:blipFill>
          <a:blip r:embed="rId3"/>
          <a:stretch>
            <a:fillRect/>
          </a:stretch>
        </p:blipFill>
        <p:spPr>
          <a:xfrm>
            <a:off x="6850626" y="224146"/>
            <a:ext cx="4820264" cy="6508030"/>
          </a:xfrm>
          <a:prstGeom prst="rect">
            <a:avLst/>
          </a:prstGeom>
        </p:spPr>
      </p:pic>
    </p:spTree>
    <p:extLst>
      <p:ext uri="{BB962C8B-B14F-4D97-AF65-F5344CB8AC3E}">
        <p14:creationId xmlns:p14="http://schemas.microsoft.com/office/powerpoint/2010/main" val="523855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FA598-B79D-38EE-2F65-14BC6ED02AB4}"/>
              </a:ext>
            </a:extLst>
          </p:cNvPr>
          <p:cNvSpPr>
            <a:spLocks noGrp="1"/>
          </p:cNvSpPr>
          <p:nvPr>
            <p:ph type="title"/>
          </p:nvPr>
        </p:nvSpPr>
        <p:spPr/>
        <p:txBody>
          <a:bodyPr>
            <a:normAutofit fontScale="90000"/>
          </a:bodyPr>
          <a:lstStyle/>
          <a:p>
            <a:r>
              <a:rPr lang="en-GB"/>
              <a:t>3 Different types of noise in 5 levels</a:t>
            </a:r>
            <a:br>
              <a:rPr lang="en-GB"/>
            </a:br>
            <a:r>
              <a:rPr lang="en-GB"/>
              <a:t>(10%, 20%, 30%, 40%, 50%)</a:t>
            </a:r>
          </a:p>
        </p:txBody>
      </p:sp>
      <p:graphicFrame>
        <p:nvGraphicFramePr>
          <p:cNvPr id="5" name="Content Placeholder 2">
            <a:extLst>
              <a:ext uri="{FF2B5EF4-FFF2-40B4-BE49-F238E27FC236}">
                <a16:creationId xmlns:a16="http://schemas.microsoft.com/office/drawing/2014/main" id="{579BC86C-CB08-7D2E-8A36-1A37C6144ABC}"/>
              </a:ext>
            </a:extLst>
          </p:cNvPr>
          <p:cNvGraphicFramePr>
            <a:graphicFrameLocks noGrp="1"/>
          </p:cNvGraphicFramePr>
          <p:nvPr>
            <p:ph idx="1"/>
            <p:extLst>
              <p:ext uri="{D42A27DB-BD31-4B8C-83A1-F6EECF244321}">
                <p14:modId xmlns:p14="http://schemas.microsoft.com/office/powerpoint/2010/main" val="7165874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90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80C9-D662-4979-1E6A-F3E328D51C70}"/>
              </a:ext>
            </a:extLst>
          </p:cNvPr>
          <p:cNvSpPr>
            <a:spLocks noGrp="1"/>
          </p:cNvSpPr>
          <p:nvPr>
            <p:ph type="title"/>
          </p:nvPr>
        </p:nvSpPr>
        <p:spPr>
          <a:xfrm>
            <a:off x="528347" y="267663"/>
            <a:ext cx="10809651" cy="1566514"/>
          </a:xfrm>
        </p:spPr>
        <p:txBody>
          <a:bodyPr>
            <a:normAutofit fontScale="90000"/>
          </a:bodyPr>
          <a:lstStyle/>
          <a:p>
            <a:r>
              <a:rPr lang="en-US"/>
              <a:t>Singular Value Decomposition (SVD)</a:t>
            </a:r>
            <a:br>
              <a:rPr lang="en-US"/>
            </a:br>
            <a:r>
              <a:rPr lang="en-US"/>
              <a:t>Denoising</a:t>
            </a:r>
          </a:p>
        </p:txBody>
      </p:sp>
      <p:sp>
        <p:nvSpPr>
          <p:cNvPr id="3" name="Content Placeholder 2">
            <a:extLst>
              <a:ext uri="{FF2B5EF4-FFF2-40B4-BE49-F238E27FC236}">
                <a16:creationId xmlns:a16="http://schemas.microsoft.com/office/drawing/2014/main" id="{D1244C07-CBA1-95C2-089B-2E595EED147F}"/>
              </a:ext>
            </a:extLst>
          </p:cNvPr>
          <p:cNvSpPr>
            <a:spLocks noGrp="1"/>
          </p:cNvSpPr>
          <p:nvPr>
            <p:ph idx="1"/>
          </p:nvPr>
        </p:nvSpPr>
        <p:spPr>
          <a:xfrm>
            <a:off x="529847" y="2578012"/>
            <a:ext cx="11108115" cy="4283643"/>
          </a:xfrm>
        </p:spPr>
        <p:txBody>
          <a:bodyPr vert="horz" lIns="91440" tIns="45720" rIns="91440" bIns="45720" rtlCol="0" anchor="t">
            <a:noAutofit/>
          </a:bodyPr>
          <a:lstStyle/>
          <a:p>
            <a:r>
              <a:rPr lang="en-US" sz="2200">
                <a:ea typeface="+mn-lt"/>
                <a:cs typeface="+mn-lt"/>
              </a:rPr>
              <a:t>SVD is used to decompose an image into three matrices: the left singular matrix, the right singular matrix, and the diagonal matrix of singular values : </a:t>
            </a:r>
            <a:endParaRPr lang="en-US"/>
          </a:p>
          <a:p>
            <a:pPr marL="0" indent="0">
              <a:buNone/>
            </a:pPr>
            <a:r>
              <a:rPr lang="en-US" sz="2200">
                <a:ea typeface="+mn-lt"/>
                <a:cs typeface="+mn-lt"/>
              </a:rPr>
              <a:t>                                     </a:t>
            </a:r>
            <a:endParaRPr lang="en-US">
              <a:ea typeface="+mn-lt"/>
              <a:cs typeface="+mn-lt"/>
            </a:endParaRPr>
          </a:p>
          <a:p>
            <a:pPr marL="0" indent="0">
              <a:buNone/>
            </a:pPr>
            <a:r>
              <a:rPr lang="en-US" sz="2200">
                <a:ea typeface="+mn-lt"/>
                <a:cs typeface="+mn-lt"/>
              </a:rPr>
              <a:t>                                                                 </a:t>
            </a:r>
            <a:endParaRPr lang="en-US">
              <a:cs typeface="Calibri" panose="020F0502020204030204"/>
            </a:endParaRPr>
          </a:p>
        </p:txBody>
      </p:sp>
      <p:pic>
        <p:nvPicPr>
          <p:cNvPr id="6" name="Picture 6">
            <a:extLst>
              <a:ext uri="{FF2B5EF4-FFF2-40B4-BE49-F238E27FC236}">
                <a16:creationId xmlns:a16="http://schemas.microsoft.com/office/drawing/2014/main" id="{011E575F-80D2-53AE-6832-C8D1C2BA59CB}"/>
              </a:ext>
            </a:extLst>
          </p:cNvPr>
          <p:cNvPicPr>
            <a:picLocks noChangeAspect="1"/>
          </p:cNvPicPr>
          <p:nvPr/>
        </p:nvPicPr>
        <p:blipFill>
          <a:blip r:embed="rId2"/>
          <a:stretch>
            <a:fillRect/>
          </a:stretch>
        </p:blipFill>
        <p:spPr>
          <a:xfrm>
            <a:off x="1435875" y="3479803"/>
            <a:ext cx="8734951" cy="586232"/>
          </a:xfrm>
          <a:prstGeom prst="rect">
            <a:avLst/>
          </a:prstGeom>
        </p:spPr>
      </p:pic>
      <p:sp>
        <p:nvSpPr>
          <p:cNvPr id="4" name="TextBox 3">
            <a:extLst>
              <a:ext uri="{FF2B5EF4-FFF2-40B4-BE49-F238E27FC236}">
                <a16:creationId xmlns:a16="http://schemas.microsoft.com/office/drawing/2014/main" id="{84F9E424-153B-4812-8BDA-D1D554A27D0B}"/>
              </a:ext>
            </a:extLst>
          </p:cNvPr>
          <p:cNvSpPr txBox="1"/>
          <p:nvPr/>
        </p:nvSpPr>
        <p:spPr>
          <a:xfrm>
            <a:off x="4259987" y="4011998"/>
            <a:ext cx="48713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(where A is the image matrix )</a:t>
            </a:r>
            <a:r>
              <a:rPr lang="en-GB">
                <a:cs typeface="Calibri"/>
              </a:rPr>
              <a:t>​</a:t>
            </a:r>
            <a:endParaRPr lang="en-GB"/>
          </a:p>
        </p:txBody>
      </p:sp>
    </p:spTree>
    <p:extLst>
      <p:ext uri="{BB962C8B-B14F-4D97-AF65-F5344CB8AC3E}">
        <p14:creationId xmlns:p14="http://schemas.microsoft.com/office/powerpoint/2010/main" val="163202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 name="Picture 5">
            <a:extLst>
              <a:ext uri="{FF2B5EF4-FFF2-40B4-BE49-F238E27FC236}">
                <a16:creationId xmlns:a16="http://schemas.microsoft.com/office/drawing/2014/main" id="{1EBFCA83-64A6-18F1-A36A-F71C3936E369}"/>
              </a:ext>
            </a:extLst>
          </p:cNvPr>
          <p:cNvPicPr>
            <a:picLocks noChangeAspect="1"/>
          </p:cNvPicPr>
          <p:nvPr/>
        </p:nvPicPr>
        <p:blipFill>
          <a:blip r:embed="rId2"/>
          <a:stretch>
            <a:fillRect/>
          </a:stretch>
        </p:blipFill>
        <p:spPr>
          <a:xfrm>
            <a:off x="838200" y="997045"/>
            <a:ext cx="914400" cy="61722"/>
          </a:xfrm>
          <a:prstGeom prst="rect">
            <a:avLst/>
          </a:prstGeom>
        </p:spPr>
      </p:pic>
      <p:sp>
        <p:nvSpPr>
          <p:cNvPr id="3" name="Content Placeholder 2">
            <a:extLst>
              <a:ext uri="{FF2B5EF4-FFF2-40B4-BE49-F238E27FC236}">
                <a16:creationId xmlns:a16="http://schemas.microsoft.com/office/drawing/2014/main" id="{F639E3BD-32FB-0376-F1F7-3E58267F1F77}"/>
              </a:ext>
            </a:extLst>
          </p:cNvPr>
          <p:cNvSpPr>
            <a:spLocks noGrp="1"/>
          </p:cNvSpPr>
          <p:nvPr>
            <p:ph idx="1"/>
          </p:nvPr>
        </p:nvSpPr>
        <p:spPr>
          <a:xfrm>
            <a:off x="1245476" y="722039"/>
            <a:ext cx="10515600" cy="4351338"/>
          </a:xfrm>
        </p:spPr>
        <p:txBody>
          <a:bodyPr vert="horz" lIns="91440" tIns="45720" rIns="91440" bIns="45720" rtlCol="0" anchor="t">
            <a:normAutofit/>
          </a:bodyPr>
          <a:lstStyle/>
          <a:p>
            <a:r>
              <a:rPr lang="en-US">
                <a:ea typeface="+mn-lt"/>
                <a:cs typeface="+mn-lt"/>
              </a:rPr>
              <a:t>To denoise the image: </a:t>
            </a:r>
          </a:p>
          <a:p>
            <a:pPr marL="0" indent="0">
              <a:buNone/>
            </a:pPr>
            <a:r>
              <a:rPr lang="en-US">
                <a:ea typeface="+mn-lt"/>
                <a:cs typeface="+mn-lt"/>
              </a:rPr>
              <a:t>                                        </a:t>
            </a:r>
          </a:p>
          <a:p>
            <a:pPr marL="0" indent="0">
              <a:buNone/>
            </a:pPr>
            <a:r>
              <a:rPr lang="en-US">
                <a:ea typeface="+mn-lt"/>
                <a:cs typeface="+mn-lt"/>
              </a:rPr>
              <a:t> (Σ' is the truncated version of the Σ matrix after applying threshold)</a:t>
            </a:r>
          </a:p>
          <a:p>
            <a:r>
              <a:rPr lang="en-US">
                <a:ea typeface="+mn-lt"/>
                <a:cs typeface="+mn-lt"/>
              </a:rPr>
              <a:t>The thresholding step( where the threshold is t) is used to suppress singular values that are likely to be due to noise, while preserving those that are likely to be part of the underlying signal and so the truncated S' is calculated as: </a:t>
            </a:r>
          </a:p>
          <a:p>
            <a:pPr marL="0" indent="0">
              <a:buNone/>
            </a:pPr>
            <a:r>
              <a:rPr lang="en-US">
                <a:ea typeface="+mn-lt"/>
                <a:cs typeface="+mn-lt"/>
              </a:rPr>
              <a:t>                                      </a:t>
            </a:r>
            <a:endParaRPr lang="en-US">
              <a:cs typeface="Calibri"/>
            </a:endParaRPr>
          </a:p>
        </p:txBody>
      </p:sp>
      <p:pic>
        <p:nvPicPr>
          <p:cNvPr id="7" name="Picture 7">
            <a:extLst>
              <a:ext uri="{FF2B5EF4-FFF2-40B4-BE49-F238E27FC236}">
                <a16:creationId xmlns:a16="http://schemas.microsoft.com/office/drawing/2014/main" id="{BF05D084-0764-244E-DF1E-E44D4DAADFF7}"/>
              </a:ext>
            </a:extLst>
          </p:cNvPr>
          <p:cNvPicPr>
            <a:picLocks noChangeAspect="1"/>
          </p:cNvPicPr>
          <p:nvPr/>
        </p:nvPicPr>
        <p:blipFill>
          <a:blip r:embed="rId2"/>
          <a:stretch>
            <a:fillRect/>
          </a:stretch>
        </p:blipFill>
        <p:spPr>
          <a:xfrm>
            <a:off x="1863596" y="4123491"/>
            <a:ext cx="10688383" cy="698004"/>
          </a:xfrm>
          <a:prstGeom prst="rect">
            <a:avLst/>
          </a:prstGeom>
        </p:spPr>
      </p:pic>
      <p:pic>
        <p:nvPicPr>
          <p:cNvPr id="13" name="Picture 14">
            <a:extLst>
              <a:ext uri="{FF2B5EF4-FFF2-40B4-BE49-F238E27FC236}">
                <a16:creationId xmlns:a16="http://schemas.microsoft.com/office/drawing/2014/main" id="{181A91F2-80D6-7DD6-8C7E-E02932FF16B7}"/>
              </a:ext>
            </a:extLst>
          </p:cNvPr>
          <p:cNvPicPr>
            <a:picLocks noChangeAspect="1"/>
          </p:cNvPicPr>
          <p:nvPr/>
        </p:nvPicPr>
        <p:blipFill>
          <a:blip r:embed="rId3"/>
          <a:stretch>
            <a:fillRect/>
          </a:stretch>
        </p:blipFill>
        <p:spPr>
          <a:xfrm>
            <a:off x="1044146" y="1245032"/>
            <a:ext cx="10349829" cy="677421"/>
          </a:xfrm>
          <a:prstGeom prst="rect">
            <a:avLst/>
          </a:prstGeom>
        </p:spPr>
      </p:pic>
    </p:spTree>
    <p:extLst>
      <p:ext uri="{BB962C8B-B14F-4D97-AF65-F5344CB8AC3E}">
        <p14:creationId xmlns:p14="http://schemas.microsoft.com/office/powerpoint/2010/main" val="367429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apple, red, fruit, sitting&#10;&#10;Description automatically generated">
            <a:extLst>
              <a:ext uri="{FF2B5EF4-FFF2-40B4-BE49-F238E27FC236}">
                <a16:creationId xmlns:a16="http://schemas.microsoft.com/office/drawing/2014/main" id="{32149C67-1180-B66C-4584-47476077F666}"/>
              </a:ext>
            </a:extLst>
          </p:cNvPr>
          <p:cNvPicPr>
            <a:picLocks noChangeAspect="1"/>
          </p:cNvPicPr>
          <p:nvPr/>
        </p:nvPicPr>
        <p:blipFill>
          <a:blip r:embed="rId2"/>
          <a:stretch>
            <a:fillRect/>
          </a:stretch>
        </p:blipFill>
        <p:spPr>
          <a:xfrm>
            <a:off x="1099264" y="117466"/>
            <a:ext cx="2743200" cy="2510971"/>
          </a:xfrm>
          <a:prstGeom prst="rect">
            <a:avLst/>
          </a:prstGeom>
        </p:spPr>
      </p:pic>
      <p:pic>
        <p:nvPicPr>
          <p:cNvPr id="7" name="Picture 23">
            <a:extLst>
              <a:ext uri="{FF2B5EF4-FFF2-40B4-BE49-F238E27FC236}">
                <a16:creationId xmlns:a16="http://schemas.microsoft.com/office/drawing/2014/main" id="{320CC4D9-61C0-F0DC-91A0-3C5B91E63CD5}"/>
              </a:ext>
            </a:extLst>
          </p:cNvPr>
          <p:cNvPicPr>
            <a:picLocks noChangeAspect="1"/>
          </p:cNvPicPr>
          <p:nvPr/>
        </p:nvPicPr>
        <p:blipFill>
          <a:blip r:embed="rId3"/>
          <a:stretch>
            <a:fillRect/>
          </a:stretch>
        </p:blipFill>
        <p:spPr>
          <a:xfrm>
            <a:off x="8026569" y="224220"/>
            <a:ext cx="2743200" cy="2308034"/>
          </a:xfrm>
          <a:prstGeom prst="rect">
            <a:avLst/>
          </a:prstGeom>
        </p:spPr>
      </p:pic>
      <p:pic>
        <p:nvPicPr>
          <p:cNvPr id="8" name="Picture 8">
            <a:extLst>
              <a:ext uri="{FF2B5EF4-FFF2-40B4-BE49-F238E27FC236}">
                <a16:creationId xmlns:a16="http://schemas.microsoft.com/office/drawing/2014/main" id="{D03B45DC-4F37-EF91-64D8-7825875E27E7}"/>
              </a:ext>
            </a:extLst>
          </p:cNvPr>
          <p:cNvPicPr>
            <a:picLocks noChangeAspect="1"/>
          </p:cNvPicPr>
          <p:nvPr/>
        </p:nvPicPr>
        <p:blipFill>
          <a:blip r:embed="rId4"/>
          <a:stretch>
            <a:fillRect/>
          </a:stretch>
        </p:blipFill>
        <p:spPr>
          <a:xfrm>
            <a:off x="1369143" y="2980349"/>
            <a:ext cx="10000633" cy="3539719"/>
          </a:xfrm>
          <a:prstGeom prst="rect">
            <a:avLst/>
          </a:prstGeom>
        </p:spPr>
      </p:pic>
      <p:pic>
        <p:nvPicPr>
          <p:cNvPr id="10" name="Picture 10">
            <a:extLst>
              <a:ext uri="{FF2B5EF4-FFF2-40B4-BE49-F238E27FC236}">
                <a16:creationId xmlns:a16="http://schemas.microsoft.com/office/drawing/2014/main" id="{415D5DE2-5587-F834-4BC9-292F23578406}"/>
              </a:ext>
            </a:extLst>
          </p:cNvPr>
          <p:cNvPicPr>
            <a:picLocks noChangeAspect="1"/>
          </p:cNvPicPr>
          <p:nvPr/>
        </p:nvPicPr>
        <p:blipFill>
          <a:blip r:embed="rId5"/>
          <a:stretch>
            <a:fillRect/>
          </a:stretch>
        </p:blipFill>
        <p:spPr>
          <a:xfrm>
            <a:off x="3036038" y="5098338"/>
            <a:ext cx="1634042" cy="1417765"/>
          </a:xfrm>
          <a:prstGeom prst="rect">
            <a:avLst/>
          </a:prstGeom>
        </p:spPr>
      </p:pic>
      <p:pic>
        <p:nvPicPr>
          <p:cNvPr id="11" name="Picture 11">
            <a:extLst>
              <a:ext uri="{FF2B5EF4-FFF2-40B4-BE49-F238E27FC236}">
                <a16:creationId xmlns:a16="http://schemas.microsoft.com/office/drawing/2014/main" id="{B4163D5A-6851-8AB6-1846-A230DE0C8444}"/>
              </a:ext>
            </a:extLst>
          </p:cNvPr>
          <p:cNvPicPr>
            <a:picLocks noChangeAspect="1"/>
          </p:cNvPicPr>
          <p:nvPr/>
        </p:nvPicPr>
        <p:blipFill>
          <a:blip r:embed="rId6"/>
          <a:stretch>
            <a:fillRect/>
          </a:stretch>
        </p:blipFill>
        <p:spPr>
          <a:xfrm>
            <a:off x="4699818" y="5097883"/>
            <a:ext cx="1630927" cy="1498474"/>
          </a:xfrm>
          <a:prstGeom prst="rect">
            <a:avLst/>
          </a:prstGeom>
        </p:spPr>
      </p:pic>
      <p:pic>
        <p:nvPicPr>
          <p:cNvPr id="12" name="Picture 12" descr="A picture containing porcelain&#10;&#10;Description automatically generated">
            <a:extLst>
              <a:ext uri="{FF2B5EF4-FFF2-40B4-BE49-F238E27FC236}">
                <a16:creationId xmlns:a16="http://schemas.microsoft.com/office/drawing/2014/main" id="{43887820-C3F1-8675-A9DA-8F93D5D6FD13}"/>
              </a:ext>
            </a:extLst>
          </p:cNvPr>
          <p:cNvPicPr>
            <a:picLocks noChangeAspect="1"/>
          </p:cNvPicPr>
          <p:nvPr/>
        </p:nvPicPr>
        <p:blipFill>
          <a:blip r:embed="rId7"/>
          <a:stretch>
            <a:fillRect/>
          </a:stretch>
        </p:blipFill>
        <p:spPr>
          <a:xfrm>
            <a:off x="6328287" y="4975150"/>
            <a:ext cx="1698523" cy="1713215"/>
          </a:xfrm>
          <a:prstGeom prst="rect">
            <a:avLst/>
          </a:prstGeom>
        </p:spPr>
      </p:pic>
      <p:pic>
        <p:nvPicPr>
          <p:cNvPr id="13" name="Picture 13" descr="A picture containing porcelain&#10;&#10;Description automatically generated">
            <a:extLst>
              <a:ext uri="{FF2B5EF4-FFF2-40B4-BE49-F238E27FC236}">
                <a16:creationId xmlns:a16="http://schemas.microsoft.com/office/drawing/2014/main" id="{0253B8C2-1100-3522-188E-B11D6382E3CE}"/>
              </a:ext>
            </a:extLst>
          </p:cNvPr>
          <p:cNvPicPr>
            <a:picLocks noChangeAspect="1"/>
          </p:cNvPicPr>
          <p:nvPr/>
        </p:nvPicPr>
        <p:blipFill>
          <a:blip r:embed="rId8"/>
          <a:stretch>
            <a:fillRect/>
          </a:stretch>
        </p:blipFill>
        <p:spPr>
          <a:xfrm>
            <a:off x="7846142" y="5017926"/>
            <a:ext cx="1889023" cy="1621519"/>
          </a:xfrm>
          <a:prstGeom prst="rect">
            <a:avLst/>
          </a:prstGeom>
        </p:spPr>
      </p:pic>
      <p:pic>
        <p:nvPicPr>
          <p:cNvPr id="14" name="Picture 14">
            <a:extLst>
              <a:ext uri="{FF2B5EF4-FFF2-40B4-BE49-F238E27FC236}">
                <a16:creationId xmlns:a16="http://schemas.microsoft.com/office/drawing/2014/main" id="{421F614B-9CB4-A533-87E8-B7173EF1A601}"/>
              </a:ext>
            </a:extLst>
          </p:cNvPr>
          <p:cNvPicPr>
            <a:picLocks noChangeAspect="1"/>
          </p:cNvPicPr>
          <p:nvPr/>
        </p:nvPicPr>
        <p:blipFill>
          <a:blip r:embed="rId9"/>
          <a:stretch>
            <a:fillRect/>
          </a:stretch>
        </p:blipFill>
        <p:spPr>
          <a:xfrm>
            <a:off x="9677400" y="5043612"/>
            <a:ext cx="1759975" cy="1607017"/>
          </a:xfrm>
          <a:prstGeom prst="rect">
            <a:avLst/>
          </a:prstGeom>
        </p:spPr>
      </p:pic>
      <p:sp>
        <p:nvSpPr>
          <p:cNvPr id="16" name="TextBox 15">
            <a:extLst>
              <a:ext uri="{FF2B5EF4-FFF2-40B4-BE49-F238E27FC236}">
                <a16:creationId xmlns:a16="http://schemas.microsoft.com/office/drawing/2014/main" id="{D9CF5317-5E30-15AD-727B-D53CD2CB07BC}"/>
              </a:ext>
            </a:extLst>
          </p:cNvPr>
          <p:cNvSpPr txBox="1"/>
          <p:nvPr/>
        </p:nvSpPr>
        <p:spPr>
          <a:xfrm>
            <a:off x="4492113" y="1499419"/>
            <a:ext cx="35150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i="1">
                <a:latin typeface="Sitka Banner"/>
              </a:rPr>
              <a:t>Gaussian Noise</a:t>
            </a:r>
          </a:p>
        </p:txBody>
      </p:sp>
    </p:spTree>
    <p:extLst>
      <p:ext uri="{BB962C8B-B14F-4D97-AF65-F5344CB8AC3E}">
        <p14:creationId xmlns:p14="http://schemas.microsoft.com/office/powerpoint/2010/main" val="395188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D3E8D50-5DAB-A441-8428-7915B3077974}"/>
              </a:ext>
            </a:extLst>
          </p:cNvPr>
          <p:cNvGraphicFramePr>
            <a:graphicFrameLocks noGrp="1"/>
          </p:cNvGraphicFramePr>
          <p:nvPr/>
        </p:nvGraphicFramePr>
        <p:xfrm>
          <a:off x="775526" y="2809029"/>
          <a:ext cx="9656610" cy="3396786"/>
        </p:xfrm>
        <a:graphic>
          <a:graphicData uri="http://schemas.openxmlformats.org/drawingml/2006/table">
            <a:tbl>
              <a:tblPr firstRow="1" bandRow="1">
                <a:tableStyleId>{5C22544A-7EE6-4342-B048-85BDC9FD1C3A}</a:tableStyleId>
              </a:tblPr>
              <a:tblGrid>
                <a:gridCol w="1609435">
                  <a:extLst>
                    <a:ext uri="{9D8B030D-6E8A-4147-A177-3AD203B41FA5}">
                      <a16:colId xmlns:a16="http://schemas.microsoft.com/office/drawing/2014/main" val="531593017"/>
                    </a:ext>
                  </a:extLst>
                </a:gridCol>
                <a:gridCol w="1609435">
                  <a:extLst>
                    <a:ext uri="{9D8B030D-6E8A-4147-A177-3AD203B41FA5}">
                      <a16:colId xmlns:a16="http://schemas.microsoft.com/office/drawing/2014/main" val="3213510797"/>
                    </a:ext>
                  </a:extLst>
                </a:gridCol>
                <a:gridCol w="1609435">
                  <a:extLst>
                    <a:ext uri="{9D8B030D-6E8A-4147-A177-3AD203B41FA5}">
                      <a16:colId xmlns:a16="http://schemas.microsoft.com/office/drawing/2014/main" val="4068580277"/>
                    </a:ext>
                  </a:extLst>
                </a:gridCol>
                <a:gridCol w="1609435">
                  <a:extLst>
                    <a:ext uri="{9D8B030D-6E8A-4147-A177-3AD203B41FA5}">
                      <a16:colId xmlns:a16="http://schemas.microsoft.com/office/drawing/2014/main" val="2413662315"/>
                    </a:ext>
                  </a:extLst>
                </a:gridCol>
                <a:gridCol w="1609435">
                  <a:extLst>
                    <a:ext uri="{9D8B030D-6E8A-4147-A177-3AD203B41FA5}">
                      <a16:colId xmlns:a16="http://schemas.microsoft.com/office/drawing/2014/main" val="4019724279"/>
                    </a:ext>
                  </a:extLst>
                </a:gridCol>
                <a:gridCol w="1609435">
                  <a:extLst>
                    <a:ext uri="{9D8B030D-6E8A-4147-A177-3AD203B41FA5}">
                      <a16:colId xmlns:a16="http://schemas.microsoft.com/office/drawing/2014/main" val="1596351860"/>
                    </a:ext>
                  </a:extLst>
                </a:gridCol>
              </a:tblGrid>
              <a:tr h="694366">
                <a:tc>
                  <a:txBody>
                    <a:bodyPr/>
                    <a:lstStyle/>
                    <a:p>
                      <a:r>
                        <a:rPr lang="en-GB"/>
                        <a:t>Noise Levels</a:t>
                      </a:r>
                    </a:p>
                  </a:txBody>
                  <a:tcPr/>
                </a:tc>
                <a:tc>
                  <a:txBody>
                    <a:bodyPr/>
                    <a:lstStyle/>
                    <a:p>
                      <a:r>
                        <a:rPr lang="en-GB"/>
                        <a:t>10%</a:t>
                      </a:r>
                    </a:p>
                  </a:txBody>
                  <a:tcPr/>
                </a:tc>
                <a:tc>
                  <a:txBody>
                    <a:bodyPr/>
                    <a:lstStyle/>
                    <a:p>
                      <a:r>
                        <a:rPr lang="en-GB"/>
                        <a:t>20%</a:t>
                      </a:r>
                    </a:p>
                  </a:txBody>
                  <a:tcPr/>
                </a:tc>
                <a:tc>
                  <a:txBody>
                    <a:bodyPr/>
                    <a:lstStyle/>
                    <a:p>
                      <a:r>
                        <a:rPr lang="en-GB"/>
                        <a:t>30%</a:t>
                      </a:r>
                    </a:p>
                  </a:txBody>
                  <a:tcPr/>
                </a:tc>
                <a:tc>
                  <a:txBody>
                    <a:bodyPr/>
                    <a:lstStyle/>
                    <a:p>
                      <a:r>
                        <a:rPr lang="en-GB"/>
                        <a:t>40%</a:t>
                      </a:r>
                    </a:p>
                  </a:txBody>
                  <a:tcPr/>
                </a:tc>
                <a:tc>
                  <a:txBody>
                    <a:bodyPr/>
                    <a:lstStyle/>
                    <a:p>
                      <a:r>
                        <a:rPr lang="en-GB"/>
                        <a:t>50%</a:t>
                      </a:r>
                    </a:p>
                  </a:txBody>
                  <a:tcPr/>
                </a:tc>
                <a:extLst>
                  <a:ext uri="{0D108BD9-81ED-4DB2-BD59-A6C34878D82A}">
                    <a16:rowId xmlns:a16="http://schemas.microsoft.com/office/drawing/2014/main" val="2957276124"/>
                  </a:ext>
                </a:extLst>
              </a:tr>
              <a:tr h="1351210">
                <a:tc>
                  <a:txBody>
                    <a:bodyPr/>
                    <a:lstStyle/>
                    <a:p>
                      <a:r>
                        <a:rPr lang="en-GB"/>
                        <a:t>Noisy</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112128200"/>
                  </a:ext>
                </a:extLst>
              </a:tr>
              <a:tr h="1351210">
                <a:tc>
                  <a:txBody>
                    <a:bodyPr/>
                    <a:lstStyle/>
                    <a:p>
                      <a:r>
                        <a:rPr lang="en-GB"/>
                        <a:t>Denoised</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536467855"/>
                  </a:ext>
                </a:extLst>
              </a:tr>
            </a:tbl>
          </a:graphicData>
        </a:graphic>
      </p:graphicFrame>
      <p:sp>
        <p:nvSpPr>
          <p:cNvPr id="6" name="TextBox 5">
            <a:extLst>
              <a:ext uri="{FF2B5EF4-FFF2-40B4-BE49-F238E27FC236}">
                <a16:creationId xmlns:a16="http://schemas.microsoft.com/office/drawing/2014/main" id="{3B20D57A-C5A8-2042-5AE2-7516CDA35494}"/>
              </a:ext>
            </a:extLst>
          </p:cNvPr>
          <p:cNvSpPr txBox="1"/>
          <p:nvPr/>
        </p:nvSpPr>
        <p:spPr>
          <a:xfrm>
            <a:off x="4289322" y="1167580"/>
            <a:ext cx="216309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i="1">
                <a:latin typeface="Sitka Banner"/>
              </a:rPr>
              <a:t>Salt And Pepper Noise</a:t>
            </a:r>
            <a:endParaRPr lang="en-GB" i="1">
              <a:latin typeface="Sitka Banner"/>
            </a:endParaRPr>
          </a:p>
        </p:txBody>
      </p:sp>
      <p:pic>
        <p:nvPicPr>
          <p:cNvPr id="3" name="Picture 3">
            <a:extLst>
              <a:ext uri="{FF2B5EF4-FFF2-40B4-BE49-F238E27FC236}">
                <a16:creationId xmlns:a16="http://schemas.microsoft.com/office/drawing/2014/main" id="{4F728B48-55E9-4B79-24FE-4F6224A43876}"/>
              </a:ext>
            </a:extLst>
          </p:cNvPr>
          <p:cNvPicPr>
            <a:picLocks noChangeAspect="1"/>
          </p:cNvPicPr>
          <p:nvPr/>
        </p:nvPicPr>
        <p:blipFill>
          <a:blip r:embed="rId2"/>
          <a:stretch>
            <a:fillRect/>
          </a:stretch>
        </p:blipFill>
        <p:spPr>
          <a:xfrm>
            <a:off x="2356021" y="3533758"/>
            <a:ext cx="1806146" cy="1262999"/>
          </a:xfrm>
          <a:prstGeom prst="rect">
            <a:avLst/>
          </a:prstGeom>
        </p:spPr>
      </p:pic>
      <p:pic>
        <p:nvPicPr>
          <p:cNvPr id="7" name="Picture 7" descr="A picture containing ground, hole&#10;&#10;Description automatically generated">
            <a:extLst>
              <a:ext uri="{FF2B5EF4-FFF2-40B4-BE49-F238E27FC236}">
                <a16:creationId xmlns:a16="http://schemas.microsoft.com/office/drawing/2014/main" id="{2C76D955-E869-E82B-CD57-87F5B152235D}"/>
              </a:ext>
            </a:extLst>
          </p:cNvPr>
          <p:cNvPicPr>
            <a:picLocks noChangeAspect="1"/>
          </p:cNvPicPr>
          <p:nvPr/>
        </p:nvPicPr>
        <p:blipFill>
          <a:blip r:embed="rId3"/>
          <a:stretch>
            <a:fillRect/>
          </a:stretch>
        </p:blipFill>
        <p:spPr>
          <a:xfrm>
            <a:off x="3910913" y="3458031"/>
            <a:ext cx="1867930" cy="1424750"/>
          </a:xfrm>
          <a:prstGeom prst="rect">
            <a:avLst/>
          </a:prstGeom>
        </p:spPr>
      </p:pic>
      <p:pic>
        <p:nvPicPr>
          <p:cNvPr id="8" name="Picture 8">
            <a:extLst>
              <a:ext uri="{FF2B5EF4-FFF2-40B4-BE49-F238E27FC236}">
                <a16:creationId xmlns:a16="http://schemas.microsoft.com/office/drawing/2014/main" id="{3CD3E239-FD2D-0C6F-0C6B-48781315AEE5}"/>
              </a:ext>
            </a:extLst>
          </p:cNvPr>
          <p:cNvPicPr>
            <a:picLocks noChangeAspect="1"/>
          </p:cNvPicPr>
          <p:nvPr/>
        </p:nvPicPr>
        <p:blipFill>
          <a:blip r:embed="rId4"/>
          <a:stretch>
            <a:fillRect/>
          </a:stretch>
        </p:blipFill>
        <p:spPr>
          <a:xfrm>
            <a:off x="5609966" y="3443654"/>
            <a:ext cx="1775254" cy="1350532"/>
          </a:xfrm>
          <a:prstGeom prst="rect">
            <a:avLst/>
          </a:prstGeom>
        </p:spPr>
      </p:pic>
      <p:pic>
        <p:nvPicPr>
          <p:cNvPr id="9" name="Picture 9">
            <a:extLst>
              <a:ext uri="{FF2B5EF4-FFF2-40B4-BE49-F238E27FC236}">
                <a16:creationId xmlns:a16="http://schemas.microsoft.com/office/drawing/2014/main" id="{3A1F67D2-BD4B-1366-E0EB-4896DE9D180B}"/>
              </a:ext>
            </a:extLst>
          </p:cNvPr>
          <p:cNvPicPr>
            <a:picLocks noChangeAspect="1"/>
          </p:cNvPicPr>
          <p:nvPr/>
        </p:nvPicPr>
        <p:blipFill>
          <a:blip r:embed="rId5"/>
          <a:stretch>
            <a:fillRect/>
          </a:stretch>
        </p:blipFill>
        <p:spPr>
          <a:xfrm>
            <a:off x="7206048" y="3433421"/>
            <a:ext cx="1559012" cy="1432778"/>
          </a:xfrm>
          <a:prstGeom prst="rect">
            <a:avLst/>
          </a:prstGeom>
        </p:spPr>
      </p:pic>
      <p:pic>
        <p:nvPicPr>
          <p:cNvPr id="10" name="Picture 10" descr="A picture containing hole&#10;&#10;Description automatically generated">
            <a:extLst>
              <a:ext uri="{FF2B5EF4-FFF2-40B4-BE49-F238E27FC236}">
                <a16:creationId xmlns:a16="http://schemas.microsoft.com/office/drawing/2014/main" id="{1B949A92-E2B9-09DA-42F7-62E8837AB80B}"/>
              </a:ext>
            </a:extLst>
          </p:cNvPr>
          <p:cNvPicPr>
            <a:picLocks noChangeAspect="1"/>
          </p:cNvPicPr>
          <p:nvPr/>
        </p:nvPicPr>
        <p:blipFill>
          <a:blip r:embed="rId6"/>
          <a:stretch>
            <a:fillRect/>
          </a:stretch>
        </p:blipFill>
        <p:spPr>
          <a:xfrm>
            <a:off x="8647669" y="3453279"/>
            <a:ext cx="1806148" cy="1351873"/>
          </a:xfrm>
          <a:prstGeom prst="rect">
            <a:avLst/>
          </a:prstGeom>
        </p:spPr>
      </p:pic>
      <p:pic>
        <p:nvPicPr>
          <p:cNvPr id="4" name="Picture 10">
            <a:extLst>
              <a:ext uri="{FF2B5EF4-FFF2-40B4-BE49-F238E27FC236}">
                <a16:creationId xmlns:a16="http://schemas.microsoft.com/office/drawing/2014/main" id="{DF72C4C2-69DC-63E6-EBE5-951DD1EE3CD3}"/>
              </a:ext>
            </a:extLst>
          </p:cNvPr>
          <p:cNvPicPr>
            <a:picLocks noChangeAspect="1"/>
          </p:cNvPicPr>
          <p:nvPr/>
        </p:nvPicPr>
        <p:blipFill>
          <a:blip r:embed="rId7"/>
          <a:stretch>
            <a:fillRect/>
          </a:stretch>
        </p:blipFill>
        <p:spPr>
          <a:xfrm>
            <a:off x="2304535" y="4810854"/>
            <a:ext cx="1857633" cy="1396400"/>
          </a:xfrm>
          <a:prstGeom prst="rect">
            <a:avLst/>
          </a:prstGeom>
        </p:spPr>
      </p:pic>
      <p:pic>
        <p:nvPicPr>
          <p:cNvPr id="11" name="Picture 11">
            <a:extLst>
              <a:ext uri="{FF2B5EF4-FFF2-40B4-BE49-F238E27FC236}">
                <a16:creationId xmlns:a16="http://schemas.microsoft.com/office/drawing/2014/main" id="{B33F84E8-3CAD-0C46-8B4E-3B4ACDBADAB8}"/>
              </a:ext>
            </a:extLst>
          </p:cNvPr>
          <p:cNvPicPr>
            <a:picLocks noChangeAspect="1"/>
          </p:cNvPicPr>
          <p:nvPr/>
        </p:nvPicPr>
        <p:blipFill>
          <a:blip r:embed="rId8"/>
          <a:stretch>
            <a:fillRect/>
          </a:stretch>
        </p:blipFill>
        <p:spPr>
          <a:xfrm>
            <a:off x="3880022" y="4811400"/>
            <a:ext cx="1734067" cy="1405607"/>
          </a:xfrm>
          <a:prstGeom prst="rect">
            <a:avLst/>
          </a:prstGeom>
        </p:spPr>
      </p:pic>
      <p:pic>
        <p:nvPicPr>
          <p:cNvPr id="12" name="Picture 12">
            <a:extLst>
              <a:ext uri="{FF2B5EF4-FFF2-40B4-BE49-F238E27FC236}">
                <a16:creationId xmlns:a16="http://schemas.microsoft.com/office/drawing/2014/main" id="{DE5C0896-4FB3-EA66-03EB-88B2C35A4B29}"/>
              </a:ext>
            </a:extLst>
          </p:cNvPr>
          <p:cNvPicPr>
            <a:picLocks noChangeAspect="1"/>
          </p:cNvPicPr>
          <p:nvPr/>
        </p:nvPicPr>
        <p:blipFill>
          <a:blip r:embed="rId9"/>
          <a:stretch>
            <a:fillRect/>
          </a:stretch>
        </p:blipFill>
        <p:spPr>
          <a:xfrm>
            <a:off x="5445211" y="4723662"/>
            <a:ext cx="1950309" cy="1467813"/>
          </a:xfrm>
          <a:prstGeom prst="rect">
            <a:avLst/>
          </a:prstGeom>
        </p:spPr>
      </p:pic>
      <p:pic>
        <p:nvPicPr>
          <p:cNvPr id="13" name="Picture 13" descr="A picture containing hole&#10;&#10;Description automatically generated">
            <a:extLst>
              <a:ext uri="{FF2B5EF4-FFF2-40B4-BE49-F238E27FC236}">
                <a16:creationId xmlns:a16="http://schemas.microsoft.com/office/drawing/2014/main" id="{96F97E6F-D46D-E098-B655-AC010B65EC5F}"/>
              </a:ext>
            </a:extLst>
          </p:cNvPr>
          <p:cNvPicPr>
            <a:picLocks noChangeAspect="1"/>
          </p:cNvPicPr>
          <p:nvPr/>
        </p:nvPicPr>
        <p:blipFill>
          <a:blip r:embed="rId10"/>
          <a:stretch>
            <a:fillRect/>
          </a:stretch>
        </p:blipFill>
        <p:spPr>
          <a:xfrm>
            <a:off x="7206049" y="4722209"/>
            <a:ext cx="2032687" cy="1460420"/>
          </a:xfrm>
          <a:prstGeom prst="rect">
            <a:avLst/>
          </a:prstGeom>
        </p:spPr>
      </p:pic>
      <p:pic>
        <p:nvPicPr>
          <p:cNvPr id="15" name="Picture 15" descr="A picture containing hole&#10;&#10;Description automatically generated">
            <a:extLst>
              <a:ext uri="{FF2B5EF4-FFF2-40B4-BE49-F238E27FC236}">
                <a16:creationId xmlns:a16="http://schemas.microsoft.com/office/drawing/2014/main" id="{BFFD8265-0FD0-B63B-CE1A-6F283D64FCF7}"/>
              </a:ext>
            </a:extLst>
          </p:cNvPr>
          <p:cNvPicPr>
            <a:picLocks noChangeAspect="1"/>
          </p:cNvPicPr>
          <p:nvPr/>
        </p:nvPicPr>
        <p:blipFill>
          <a:blip r:embed="rId11"/>
          <a:stretch>
            <a:fillRect/>
          </a:stretch>
        </p:blipFill>
        <p:spPr>
          <a:xfrm>
            <a:off x="8853617" y="4789294"/>
            <a:ext cx="1618508" cy="1398903"/>
          </a:xfrm>
          <a:prstGeom prst="rect">
            <a:avLst/>
          </a:prstGeom>
        </p:spPr>
      </p:pic>
      <p:pic>
        <p:nvPicPr>
          <p:cNvPr id="16" name="Picture 5" descr="A picture containing apple, red, fruit, sitting&#10;&#10;Description automatically generated">
            <a:extLst>
              <a:ext uri="{FF2B5EF4-FFF2-40B4-BE49-F238E27FC236}">
                <a16:creationId xmlns:a16="http://schemas.microsoft.com/office/drawing/2014/main" id="{5CDCA0FD-6DE2-F1DF-F40C-91AD27EB1FD8}"/>
              </a:ext>
            </a:extLst>
          </p:cNvPr>
          <p:cNvPicPr>
            <a:picLocks noChangeAspect="1"/>
          </p:cNvPicPr>
          <p:nvPr/>
        </p:nvPicPr>
        <p:blipFill>
          <a:blip r:embed="rId12"/>
          <a:stretch>
            <a:fillRect/>
          </a:stretch>
        </p:blipFill>
        <p:spPr>
          <a:xfrm>
            <a:off x="1440850" y="117466"/>
            <a:ext cx="2743200" cy="2510971"/>
          </a:xfrm>
          <a:prstGeom prst="rect">
            <a:avLst/>
          </a:prstGeom>
        </p:spPr>
      </p:pic>
      <p:pic>
        <p:nvPicPr>
          <p:cNvPr id="18" name="Picture 23">
            <a:extLst>
              <a:ext uri="{FF2B5EF4-FFF2-40B4-BE49-F238E27FC236}">
                <a16:creationId xmlns:a16="http://schemas.microsoft.com/office/drawing/2014/main" id="{6846B657-BE49-2149-C0B8-08D3FE2A2E42}"/>
              </a:ext>
            </a:extLst>
          </p:cNvPr>
          <p:cNvPicPr>
            <a:picLocks noChangeAspect="1"/>
          </p:cNvPicPr>
          <p:nvPr/>
        </p:nvPicPr>
        <p:blipFill>
          <a:blip r:embed="rId13"/>
          <a:stretch>
            <a:fillRect/>
          </a:stretch>
        </p:blipFill>
        <p:spPr>
          <a:xfrm>
            <a:off x="7816362" y="211082"/>
            <a:ext cx="2743200" cy="2308034"/>
          </a:xfrm>
          <a:prstGeom prst="rect">
            <a:avLst/>
          </a:prstGeom>
        </p:spPr>
      </p:pic>
    </p:spTree>
    <p:extLst>
      <p:ext uri="{BB962C8B-B14F-4D97-AF65-F5344CB8AC3E}">
        <p14:creationId xmlns:p14="http://schemas.microsoft.com/office/powerpoint/2010/main" val="37884358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eadlinesVTI">
  <a:themeElements>
    <a:clrScheme name="AnalogousFromDarkSeedLeftStep">
      <a:dk1>
        <a:srgbClr val="000000"/>
      </a:dk1>
      <a:lt1>
        <a:srgbClr val="FFFFFF"/>
      </a:lt1>
      <a:dk2>
        <a:srgbClr val="1A212F"/>
      </a:dk2>
      <a:lt2>
        <a:srgbClr val="F0F3F1"/>
      </a:lt2>
      <a:accent1>
        <a:srgbClr val="E729A7"/>
      </a:accent1>
      <a:accent2>
        <a:srgbClr val="C517D5"/>
      </a:accent2>
      <a:accent3>
        <a:srgbClr val="8829E7"/>
      </a:accent3>
      <a:accent4>
        <a:srgbClr val="3E30D9"/>
      </a:accent4>
      <a:accent5>
        <a:srgbClr val="2968E7"/>
      </a:accent5>
      <a:accent6>
        <a:srgbClr val="17A5D5"/>
      </a:accent6>
      <a:hlink>
        <a:srgbClr val="3F54BF"/>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42</Slides>
  <Notes>4</Notes>
  <HiddenSlides>0</HiddenSlides>
  <ScaleCrop>false</ScaleCrop>
  <HeadingPairs>
    <vt:vector size="4" baseType="variant">
      <vt:variant>
        <vt:lpstr>Theme</vt:lpstr>
      </vt:variant>
      <vt:variant>
        <vt:i4>2</vt:i4>
      </vt:variant>
      <vt:variant>
        <vt:lpstr>Slide Titles</vt:lpstr>
      </vt:variant>
      <vt:variant>
        <vt:i4>42</vt:i4>
      </vt:variant>
    </vt:vector>
  </HeadingPairs>
  <TitlesOfParts>
    <vt:vector size="44" baseType="lpstr">
      <vt:lpstr>Office Theme</vt:lpstr>
      <vt:lpstr>HeadlinesVTI</vt:lpstr>
      <vt:lpstr>Image Denoising using Decomposition methods: Comparative Analysis</vt:lpstr>
      <vt:lpstr>PowerPoint Presentation</vt:lpstr>
      <vt:lpstr>Decomposition Methods  used:</vt:lpstr>
      <vt:lpstr>Image used </vt:lpstr>
      <vt:lpstr>3 Different types of noise in 5 levels (10%, 20%, 30%, 40%, 50%)</vt:lpstr>
      <vt:lpstr>Singular Value Decomposition (SVD) Denoising</vt:lpstr>
      <vt:lpstr>PowerPoint Presentation</vt:lpstr>
      <vt:lpstr>PowerPoint Presentation</vt:lpstr>
      <vt:lpstr>PowerPoint Presentation</vt:lpstr>
      <vt:lpstr>PowerPoint Presentation</vt:lpstr>
      <vt:lpstr>Principal Component Analysis (PCA) Denoising</vt:lpstr>
      <vt:lpstr>PowerPoint Presentation</vt:lpstr>
      <vt:lpstr>PowerPoint Presentation</vt:lpstr>
      <vt:lpstr>PowerPoint Presentation</vt:lpstr>
      <vt:lpstr>PowerPoint Presentation</vt:lpstr>
      <vt:lpstr>PowerPoint Presentation</vt:lpstr>
      <vt:lpstr>Discrete Cosine Transform (DCT) Denoising</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Non-Negative Matrix Factorization (NMF) is a technique that can be used for image denoising by decomposing the image matrix into two non-negative matrices.  One represents the basis of the image and the other represents coefficient.  By decomposing the image matrix in this way, the noise can be separated from the useful information in the images.     </vt:lpstr>
      <vt:lpstr>Mathematical equation</vt:lpstr>
      <vt:lpstr>PowerPoint Presentation</vt:lpstr>
      <vt:lpstr>PowerPoint Presentation</vt:lpstr>
      <vt:lpstr>PowerPoint Presentation</vt:lpstr>
      <vt:lpstr>Results</vt:lpstr>
      <vt:lpstr>PSNR, SSIM - Pomegranate</vt:lpstr>
      <vt:lpstr>PowerPoint Presentation</vt:lpstr>
      <vt:lpstr>PowerPoint Presentation</vt:lpstr>
      <vt:lpstr>PowerPoint Presentation</vt:lpstr>
      <vt:lpstr>PSNR, SSIM - Lena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2023-01-20T11:02:39Z</dcterms:created>
  <dcterms:modified xsi:type="dcterms:W3CDTF">2023-01-25T07:04:34Z</dcterms:modified>
</cp:coreProperties>
</file>